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2646" units="cm"/>
          <inkml:channel name="Y" type="integer" max="800" units="cm"/>
          <inkml:channel name="T" type="integer" max="2.14748E9" units="dev"/>
        </inkml:traceFormat>
        <inkml:channelProperties>
          <inkml:channelProperty channel="X" name="resolution" value="85.63107" units="1/cm"/>
          <inkml:channelProperty channel="Y" name="resolution" value="45.97701" units="1/cm"/>
          <inkml:channelProperty channel="T" name="resolution" value="1" units="1/dev"/>
        </inkml:channelProperties>
      </inkml:inkSource>
      <inkml:timestamp xml:id="ts0" timeString="2019-03-19T17:53:50.083"/>
    </inkml:context>
    <inkml:brush xml:id="br0">
      <inkml:brushProperty name="width" value="0.05292" units="cm"/>
      <inkml:brushProperty name="height" value="0.05292" units="cm"/>
      <inkml:brushProperty name="color" value="#FF0000"/>
    </inkml:brush>
  </inkml:definitions>
  <inkml:trace contextRef="#ctx0" brushRef="#br0">18338 11189 0,'0'40'109,"0"0"-15,0 40-63,0-40-15,0 0 31,0 1-32,0-1 313,0 0-265,0 0-16,0 0-32,0 0 17,0 0 30,0 0 1,0 0-17</inkml:trace>
  <inkml:trace contextRef="#ctx0" brushRef="#br0" timeOffset="4439.6186">18819 11149 0,'-40'0'172,"0"0"-156,0 0 31,40 40-16,-40-40-31,0 40 47,0 0 0,40 0 15,0 0-62,-41-40 16,41 40-1,0 0 1,0 1 15,0-1-31,0 0 78,0 0-31,0 0 16,0 0-48,0 0 32,41-40-31,-1 40 15,0-40 32,-40 40-48,0 0 1,40-40 15,0 0 16,0 0-31,0 0 46,0 0 1,1 0 15,-1 0-63,0 0 48,-40-40-32,0 0 78,40 40-62,-40-40-15,0 0 30,0 0-46,0 0 46,0 0 1,40 40-48,-40-40 1,0 0 15,0-1 0,0 1 32,0 0-16,0 0-16,-40 0 47,0 40 78,0 0-124,40-40 171,-40 40-172,40-40 16,-41 40 31,1 0 47,0 0-62</inkml:trace>
  <inkml:trace contextRef="#ctx0" brushRef="#br0" timeOffset="6709.3013">18498 7860 0,'0'40'203,"0"0"-156,0 0-31,0 0 31,0 1-1,0-1 17,0 0-32</inkml:trace>
  <inkml:trace contextRef="#ctx0" brushRef="#br0" timeOffset="8070.3206">18579 8502 0,'0'40'125,"-41"-40"-110,41 40-15,0 0 16,0 0 15,0 0-15,0 0 31,0 0-16,0 1 31,0-1-15,0 0 16</inkml:trace>
  <inkml:trace contextRef="#ctx0" brushRef="#br0" timeOffset="9389.2712">18538 9264 0,'0'40'62,"0"0"1,0 0-32,0 0-31,0 0 16,0 0 15,0 0-15,0 1-1,0-1 17,0 0 30,0 0 1</inkml:trace>
  <inkml:trace contextRef="#ctx0" brushRef="#br0" timeOffset="10609.6148">18538 10106 0,'0'40'94,"0"0"-16,0 0-46,0 0-32,0 0 31,0 1-16,0-1 32,0 0-47,0 0 47,0 0-16,0 0 32</inkml:trace>
  <inkml:trace contextRef="#ctx0" brushRef="#br0" timeOffset="12039.731">18579 10788 0,'0'40'62,"0"0"16,0 0-46,0 0 15,0 0 15,0 0 16,0 0 32</inkml:trace>
  <inkml:trace contextRef="#ctx0" brushRef="#br0" timeOffset="20495.2204">18859 9585 0,'0'-41'281,"41"41"-219,-1 0 1,0 0-32,-40-40-15,40 40 46,0 0-15,0 0 31,0 0 32,-40 40-64,40-40-46,-40 41 63,0-1-16,0 0-16,0 0 47,0 0-31,-40-40 0,0 0 0,40 40-16,0 0 0,-40-40 1,0 0-1,0 0-16,80 0 376,0 0-360,0 0 1,0 0 14,0 0-30,1 0 31,-1 0-16,0 0 47,0 0 32,-40 40-95,40-40 1,-40 40 31,0 1 47,0-1-32,0 0-15,0 0 15,0 0 63,0 0-93,-40-40 30,0 0 79,0 40-141,0-40 47,-1 0 31,1 0 0,0 0-47,0 0 79,0 0-48,0 0-31,0 0 94,40-40-62,0 0 15,0 0 109</inkml:trace>
  <inkml:trace contextRef="#ctx0" brushRef="#br0" timeOffset="27249.5875">15168 13034 0,'0'-40'140,"-40"40"-46,0 0-78,-1 0 31,1 0-32,0 0 17,40 40-1,-40-40-31,40 40 15,0 0 1,-40-40-16,40 40 31,0 0 1,0 0 14,0 0-14,0 0 15,0 0-1,40-40-30,0 0 47,0 0-32,0 0-16,1 0 48,-1 0-16,0 0 62,-40-40 32,0 0-63,0 0-47,40 40 0,-40-40-15,0 0 78,0 0 15,0 0 16,-40 40-94,0 0 48,0 0 30,40-40 0</inkml:trace>
  <inkml:trace contextRef="#ctx0" brushRef="#br0" timeOffset="31232.511">15088 13475 0,'-41'0'203,"1"0"-187,0 0 31,0 0 0,0 0 0,0 0-1,40 40 158,0 0-173,0 0 0,0 0 0,0 0 1,0 0-17,0 1 1,0-1 31,40-40-16,-40 40-15,0 0-1,0 0 63,40-40-62,-40 40 15,40-40 0,0 0 48,0 0 92,1 0-14,-1 0-95,-40-40-31,0 0 32,40 40-63,-40-40 16,0 0 46,0 0-15,0-1 15,0 1-46,0 0 47,0 0-1,0 0 1,0 0-17,0 0 64,-40 40 109,0 0-173,-1 0 17,41-40-16,-40 40 0,0 0 15,0 0 63</inkml:trace>
  <inkml:trace contextRef="#ctx0" brushRef="#br0" timeOffset="41420.4899">16612 16683 0,'0'40'125,"0"0"-109,0 1-1,0-1 1,0 0-1,0 0 1,0 0 15,0 0-31,0 0 32,0 0-17,0 0 32,0 0-16,40-40 110,1 0-110,-1 0 0,0 0 16,0 0-15,0 0 30,0 0 235</inkml:trace>
  <inkml:trace contextRef="#ctx0" brushRef="#br0" timeOffset="43899.5769">16773 16643 0,'0'40'78,"0"0"-15,0 0-32,0 1-15,0-1-16,0 0 15,0 0 1,0 0 0,0 0-1,0 0 1,0 0 0,0 0-1,0 0 1,0 1-1,0-1 48,0 0-47,0 0 30,0 0 1,0 0 16,0 0-32,0 0 32,0 0 62,0 1-125,0-1 203</inkml:trace>
  <inkml:trace contextRef="#ctx0" brushRef="#br0" timeOffset="49839.7922">18378 18007 0,'0'40'421,"-40"0"-389,40 0 15,0 0-16,0 0 16,0 0 15,0 0 1,0 1-32,0-1 16,0 0 15,0 0-15,0 0-16,0 0 16,40-40-31,0 0 0,-40 40 15,40-40-16,0 0 32,0 0-15,1 0 14,-1 0-14,0 0-1,0 0 16,0 0-16,0 0-15,0 0 31,-40-40-47,40 40 15,-40-40 48,0 0-32,0 0 31,0 0-15,0 0 16,0-1-16,0 1 0,-40 40 359,0 0-359,0 0 78,0 0-63,0 0 110,0 40-47,40 1-62,0-1 62,-40-40-94,40 40 63,0 0-32,-41-40-15,41 40 187,0 0 204</inkml:trace>
</inkml:ink>
</file>

<file path=ppt/ink/ink2.xml><?xml version="1.0" encoding="utf-8"?>
<inkml:ink xmlns:inkml="http://www.w3.org/2003/InkML">
  <inkml:definitions>
    <inkml:context xml:id="ctx0">
      <inkml:inkSource xml:id="inkSrc0">
        <inkml:traceFormat>
          <inkml:channel name="X" type="integer" max="2646" units="cm"/>
          <inkml:channel name="Y" type="integer" max="800" units="cm"/>
          <inkml:channel name="T" type="integer" max="2.14748E9" units="dev"/>
        </inkml:traceFormat>
        <inkml:channelProperties>
          <inkml:channelProperty channel="X" name="resolution" value="85.63107" units="1/cm"/>
          <inkml:channelProperty channel="Y" name="resolution" value="45.97701" units="1/cm"/>
          <inkml:channelProperty channel="T" name="resolution" value="1" units="1/dev"/>
        </inkml:channelProperties>
      </inkml:inkSource>
      <inkml:timestamp xml:id="ts0" timeString="2019-03-19T19:03:20.614"/>
    </inkml:context>
    <inkml:brush xml:id="br0">
      <inkml:brushProperty name="width" value="0.05292" units="cm"/>
      <inkml:brushProperty name="height" value="0.05292" units="cm"/>
      <inkml:brushProperty name="color" value="#FF0000"/>
    </inkml:brush>
  </inkml:definitions>
  <inkml:trace contextRef="#ctx0" brushRef="#br0">9252 18182 0,'0'-25'93,"0"0"-77,0-24 0,0 24-1,0-99 1,0 49-1,0-73 1,0 24 0,0 74-1,0 0 1,0-49 0,0 74-1,25-24 1,-25 24 15,25 0-31,0 0 16,-25 0-16,0 1 15,0-1 1,24-25 0,51-24-1,-50 24 1,-1 25-1,1 25 1,-25-24 0,25-1 31,0 25-32,0 0 16,-1 0 16,26 0-15,-25 0-17,0 0 1,-1 0-1,-24 25 1,25-25 0,-25 24-1,25-24 1,25 50 0,-50-25 15,24-25-31,-24 25 31,0-1-31,25 1 16,-25 0-16,25 0 15,0 24 17,-25 1-17,25-50 1,-25 25-1,24 0 1,-24-1 0,50 1-1,-50 0 1,0 0 0,0 0 15,25 24-16,0-24 1,-25 0 0,0 0-1,25 49 1,-25-49 0,0 0-1,0 24 1,24 1-1,-24-25 1,0 0 0,25-1-1,-25 26 1,0 0 0,0-26 15,0 1 0,0 0-15,0 0-1,0 0 17,25-1-1,-25 1-31,0 0 47,0 0 15</inkml:trace>
  <inkml:trace contextRef="#ctx0" brushRef="#br0" timeOffset="1479.5822">9227 17686 0,'25'0'125,"0"0"-109,0 0-1,24 0 1,75 0 0,-74 0-1,74 0 1,-99 0 0,24 0-16,-24 0 15,0 0-15,25 0 16,-26 0-1,1 0-15,0 0 16,0 0 0,0 0-1,-1 0 1,26 0 0,-25 0 15,0 0 0,0 0 0,-1 0-15,1 0 31,0 0-16,0 0 16,0 0-47</inkml:trace>
  <inkml:trace contextRef="#ctx0" brushRef="#br0" timeOffset="4182.9821">22870 17041 0,'-25'0'110,"25"25"-32,0-1-62,0 1-16,25 25 15,25 49 16,-26-49-15,-24-1-16,50 26 16,-50-26-16,0 1 15,25 0 1,0-26-16,-25 26 16,24-25-16,1 24 15,0-24 1,-25 74-1,25-74 1,-25 0-16,25 0 16,-25 24-1,0-24 1,24-25-16,-24 50 16,0-25-1,0-1 16,0 26-15,0 0 0,0-1-1,0-24 1,0 0 0,0 0-16,0-1 15,0 1 48</inkml:trace>
  <inkml:trace contextRef="#ctx0" brushRef="#br0" timeOffset="8368.167">22845 17165 0,'25'0'109,"-25"-25"-109,25 25 31,24-25 1,-49 0-17,50 25 1,-25-24 0,49-1-1,25 0 1,-74 0-1,25 25 1,-25 0 0,-1-25-16,1 25 15,25 0 1,-25 0 0,-1 0-16,26 0 15,-25 0 1,0 0-1,-1 0 1,1 0 0,0 0-1,0 0 1,0 0 0,-1 0-1,1 0 1,-25 25-1,25 0 1,0 0 0,0-25-1,-25 25 1,0-1 0,0 1-1,0 0 16,0 0-15,0 0 0,0-1 15,0 1-15,0 0-1,0 0 16,-50 24-31,50-24 16,-25 0 0,0 0-1,25 0 1,-24-25 0,-1 0 30,25 24-30,-25-24 0,25 25-1,-25-25 1,0 25 0,1 0-1,-1-25 1,-25 25-1,25 0 17,25-1-17,-24-24 17,24-24 186,0-1-155,24 25-63,1 0 31,0-25-15,25 0-1,-26 25 1,76 0 0,-26 0-1,-24 0 1,-1-25-1,1 25 1,-25 0-16,0 0 31,-1 0-31,1 0 16,25 0 0,-25 0-1,-1 0 16,1 0-15,0 25 0,-25 0-1,25-25 1,-25 25 0,0 0-16,25-25 15,-25 24-15,0 1 31,24 0-31,1 0 16,-25 0 0,0 24-1,0-24 1,0 0 0,0 0-1,0 74 16,0-74-15,0 49 0,0-49-1,-25 0 1,25-1 0,-24 1-1,24 0 1,-25 0-1,0 0 1,0-1 15,0 1-15,1 0 0,-26 25-1,25-50 1,-24 49 15,-1-49-15,25 25-1,0-25 1,25 25 0,-49 0-1,-51-1 1,51 1-1,-1-25 1,25 0 0,1 0-1,-1 0 1,0 0 0,0 0 15,0 0 0,1 0-15,-1 0-1,0 0 17,0 0-1,0 0 16,1 0-32,24-25 1,0 1 15,-25 24 0,25-25-15,0 0 47,-25 25-48,25-25 16,-25 0 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A9937073-886E-4CB3-BBCC-4965D4D197FC}" type="datetimeFigureOut">
              <a:rPr lang="en-US" smtClean="0"/>
              <a:t>3/25/2019</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3BFD392C-C5EE-48C9-9944-8642D976BB09}"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42001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937073-886E-4CB3-BBCC-4965D4D197FC}"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FD392C-C5EE-48C9-9944-8642D976BB09}" type="slidenum">
              <a:rPr lang="en-US" smtClean="0"/>
              <a:t>‹#›</a:t>
            </a:fld>
            <a:endParaRPr lang="en-US"/>
          </a:p>
        </p:txBody>
      </p:sp>
    </p:spTree>
    <p:extLst>
      <p:ext uri="{BB962C8B-B14F-4D97-AF65-F5344CB8AC3E}">
        <p14:creationId xmlns:p14="http://schemas.microsoft.com/office/powerpoint/2010/main" val="1177771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937073-886E-4CB3-BBCC-4965D4D197FC}"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FD392C-C5EE-48C9-9944-8642D976BB09}" type="slidenum">
              <a:rPr lang="en-US" smtClean="0"/>
              <a:t>‹#›</a:t>
            </a:fld>
            <a:endParaRPr lang="en-US"/>
          </a:p>
        </p:txBody>
      </p:sp>
    </p:spTree>
    <p:extLst>
      <p:ext uri="{BB962C8B-B14F-4D97-AF65-F5344CB8AC3E}">
        <p14:creationId xmlns:p14="http://schemas.microsoft.com/office/powerpoint/2010/main" val="3754664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937073-886E-4CB3-BBCC-4965D4D197FC}"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FD392C-C5EE-48C9-9944-8642D976BB09}" type="slidenum">
              <a:rPr lang="en-US" smtClean="0"/>
              <a:t>‹#›</a:t>
            </a:fld>
            <a:endParaRPr lang="en-US"/>
          </a:p>
        </p:txBody>
      </p:sp>
    </p:spTree>
    <p:extLst>
      <p:ext uri="{BB962C8B-B14F-4D97-AF65-F5344CB8AC3E}">
        <p14:creationId xmlns:p14="http://schemas.microsoft.com/office/powerpoint/2010/main" val="1588521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A9937073-886E-4CB3-BBCC-4965D4D197FC}" type="datetimeFigureOut">
              <a:rPr lang="en-US" smtClean="0"/>
              <a:t>3/25/2019</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3BFD392C-C5EE-48C9-9944-8642D976BB09}"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6541395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937073-886E-4CB3-BBCC-4965D4D197FC}" type="datetimeFigureOut">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FD392C-C5EE-48C9-9944-8642D976BB09}" type="slidenum">
              <a:rPr lang="en-US" smtClean="0"/>
              <a:t>‹#›</a:t>
            </a:fld>
            <a:endParaRPr lang="en-US"/>
          </a:p>
        </p:txBody>
      </p:sp>
    </p:spTree>
    <p:extLst>
      <p:ext uri="{BB962C8B-B14F-4D97-AF65-F5344CB8AC3E}">
        <p14:creationId xmlns:p14="http://schemas.microsoft.com/office/powerpoint/2010/main" val="3446589148"/>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937073-886E-4CB3-BBCC-4965D4D197FC}" type="datetimeFigureOut">
              <a:rPr lang="en-US" smtClean="0"/>
              <a:t>3/25/2019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FD392C-C5EE-48C9-9944-8642D976BB09}" type="slidenum">
              <a:rPr lang="en-US" smtClean="0"/>
              <a:t>‹#›</a:t>
            </a:fld>
            <a:endParaRPr lang="en-US"/>
          </a:p>
        </p:txBody>
      </p:sp>
    </p:spTree>
    <p:extLst>
      <p:ext uri="{BB962C8B-B14F-4D97-AF65-F5344CB8AC3E}">
        <p14:creationId xmlns:p14="http://schemas.microsoft.com/office/powerpoint/2010/main" val="2923002052"/>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937073-886E-4CB3-BBCC-4965D4D197FC}" type="datetimeFigureOut">
              <a:rPr lang="en-US" smtClean="0"/>
              <a:t>3/25/2019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FD392C-C5EE-48C9-9944-8642D976BB09}" type="slidenum">
              <a:rPr lang="en-US" smtClean="0"/>
              <a:t>‹#›</a:t>
            </a:fld>
            <a:endParaRPr lang="en-US"/>
          </a:p>
        </p:txBody>
      </p:sp>
    </p:spTree>
    <p:extLst>
      <p:ext uri="{BB962C8B-B14F-4D97-AF65-F5344CB8AC3E}">
        <p14:creationId xmlns:p14="http://schemas.microsoft.com/office/powerpoint/2010/main" val="3944165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937073-886E-4CB3-BBCC-4965D4D197FC}" type="datetimeFigureOut">
              <a:rPr lang="en-US" smtClean="0"/>
              <a:t>3/25/2019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FD392C-C5EE-48C9-9944-8642D976BB09}" type="slidenum">
              <a:rPr lang="en-US" smtClean="0"/>
              <a:t>‹#›</a:t>
            </a:fld>
            <a:endParaRPr lang="en-US"/>
          </a:p>
        </p:txBody>
      </p:sp>
    </p:spTree>
    <p:extLst>
      <p:ext uri="{BB962C8B-B14F-4D97-AF65-F5344CB8AC3E}">
        <p14:creationId xmlns:p14="http://schemas.microsoft.com/office/powerpoint/2010/main" val="2583475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A9937073-886E-4CB3-BBCC-4965D4D197FC}" type="datetimeFigureOut">
              <a:rPr lang="en-US" smtClean="0"/>
              <a:t>3/25/2019</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3BFD392C-C5EE-48C9-9944-8642D976BB09}"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65691620"/>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A9937073-886E-4CB3-BBCC-4965D4D197FC}" type="datetimeFigureOut">
              <a:rPr lang="en-US" smtClean="0"/>
              <a:t>3/25/2019</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3BFD392C-C5EE-48C9-9944-8642D976BB09}" type="slidenum">
              <a:rPr lang="en-US" smtClean="0"/>
              <a:t>‹#›</a:t>
            </a:fld>
            <a:endParaRPr lang="en-US"/>
          </a:p>
        </p:txBody>
      </p:sp>
    </p:spTree>
    <p:extLst>
      <p:ext uri="{BB962C8B-B14F-4D97-AF65-F5344CB8AC3E}">
        <p14:creationId xmlns:p14="http://schemas.microsoft.com/office/powerpoint/2010/main" val="3342910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A9937073-886E-4CB3-BBCC-4965D4D197FC}" type="datetimeFigureOut">
              <a:rPr lang="en-US" smtClean="0"/>
              <a:t>3/25/2019</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BFD392C-C5EE-48C9-9944-8642D976BB09}"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8114846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21102" y="1725406"/>
            <a:ext cx="4833257" cy="2964161"/>
          </a:xfrm>
        </p:spPr>
        <p:txBody>
          <a:bodyPr/>
          <a:lstStyle/>
          <a:p>
            <a:r>
              <a:rPr lang="en-US" sz="5400" dirty="0" smtClean="0"/>
              <a:t>6</a:t>
            </a:r>
            <a:r>
              <a:rPr lang="en-US" sz="5400" baseline="30000" dirty="0" smtClean="0"/>
              <a:t>th</a:t>
            </a:r>
            <a:r>
              <a:rPr lang="en-US" sz="5400" dirty="0" smtClean="0"/>
              <a:t> Grade Practice EOG Review</a:t>
            </a:r>
            <a:endParaRPr lang="en-US" sz="5400" dirty="0"/>
          </a:p>
        </p:txBody>
      </p:sp>
      <p:sp>
        <p:nvSpPr>
          <p:cNvPr id="4" name="Subtitle 3"/>
          <p:cNvSpPr>
            <a:spLocks noGrp="1"/>
          </p:cNvSpPr>
          <p:nvPr>
            <p:ph type="subTitle" idx="1"/>
          </p:nvPr>
        </p:nvSpPr>
        <p:spPr/>
        <p:txBody>
          <a:bodyPr/>
          <a:lstStyle/>
          <a:p>
            <a:r>
              <a:rPr lang="en-US" dirty="0" smtClean="0"/>
              <a:t>March 2019</a:t>
            </a:r>
            <a:endParaRPr lang="en-US" dirty="0"/>
          </a:p>
        </p:txBody>
      </p:sp>
    </p:spTree>
    <p:extLst>
      <p:ext uri="{BB962C8B-B14F-4D97-AF65-F5344CB8AC3E}">
        <p14:creationId xmlns:p14="http://schemas.microsoft.com/office/powerpoint/2010/main" val="4196343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1251678" y="382384"/>
                <a:ext cx="10269762" cy="5835536"/>
              </a:xfrm>
            </p:spPr>
            <p:txBody>
              <a:bodyPr>
                <a:normAutofit/>
              </a:bodyPr>
              <a:lstStyle/>
              <a:p>
                <a:r>
                  <a:rPr lang="en-US" dirty="0" smtClean="0"/>
                  <a:t>Question 9: </a:t>
                </a:r>
                <a:br>
                  <a:rPr lang="en-US" dirty="0" smtClean="0"/>
                </a:br>
                <a:r>
                  <a:rPr lang="en-US" dirty="0" smtClean="0"/>
                  <a:t/>
                </a:r>
                <a:br>
                  <a:rPr lang="en-US" dirty="0" smtClean="0"/>
                </a:br>
                <a:r>
                  <a:rPr lang="en-US" dirty="0" smtClean="0"/>
                  <a:t/>
                </a:r>
                <a:br>
                  <a:rPr lang="en-US" dirty="0" smtClean="0"/>
                </a:br>
                <a:r>
                  <a:rPr lang="en-US" dirty="0" smtClean="0"/>
                  <a:t>5 + </a:t>
                </a:r>
                <a14:m>
                  <m:oMath xmlns:m="http://schemas.openxmlformats.org/officeDocument/2006/math">
                    <m:sSup>
                      <m:sSupPr>
                        <m:ctrlPr>
                          <a:rPr lang="en-US" b="1" i="1" smtClean="0">
                            <a:latin typeface="Cambria Math" panose="02040503050406030204" pitchFamily="18" charset="0"/>
                          </a:rPr>
                        </m:ctrlPr>
                      </m:sSupPr>
                      <m:e>
                        <m:r>
                          <a:rPr lang="en-US" b="1" i="1" smtClean="0">
                            <a:latin typeface="Cambria Math" panose="02040503050406030204" pitchFamily="18" charset="0"/>
                          </a:rPr>
                          <m:t>𝒃</m:t>
                        </m:r>
                      </m:e>
                      <m:sup>
                        <m:r>
                          <a:rPr lang="en-US" b="1" i="1" smtClean="0">
                            <a:latin typeface="Cambria Math" panose="02040503050406030204" pitchFamily="18" charset="0"/>
                          </a:rPr>
                          <m:t>𝟐</m:t>
                        </m:r>
                      </m:sup>
                    </m:sSup>
                  </m:oMath>
                </a14:m>
                <a:r>
                  <a:rPr lang="en-US" dirty="0" smtClean="0"/>
                  <a:t> ∙ c ÷ 2</a:t>
                </a:r>
                <a:br>
                  <a:rPr lang="en-US" dirty="0" smtClean="0"/>
                </a:br>
                <a:r>
                  <a:rPr lang="en-US" dirty="0"/>
                  <a:t/>
                </a:r>
                <a:br>
                  <a:rPr lang="en-US" dirty="0"/>
                </a:br>
                <a:r>
                  <a:rPr lang="en-US" dirty="0" smtClean="0"/>
                  <a:t>b= 5   and    c= 12</a:t>
                </a:r>
                <a:r>
                  <a:rPr lang="en-US" dirty="0"/>
                  <a:t/>
                </a:r>
                <a:br>
                  <a:rPr lang="en-US" dirty="0"/>
                </a:b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1251678" y="382384"/>
                <a:ext cx="10269762" cy="5835536"/>
              </a:xfrm>
              <a:blipFill>
                <a:blip r:embed="rId2"/>
                <a:stretch>
                  <a:fillRect l="-2908" t="-3866"/>
                </a:stretch>
              </a:blipFill>
            </p:spPr>
            <p:txBody>
              <a:bodyPr/>
              <a:lstStyle/>
              <a:p>
                <a:r>
                  <a:rPr lang="en-US">
                    <a:noFill/>
                  </a:rPr>
                  <a:t> </a:t>
                </a:r>
              </a:p>
            </p:txBody>
          </p:sp>
        </mc:Fallback>
      </mc:AlternateContent>
    </p:spTree>
    <p:extLst>
      <p:ext uri="{BB962C8B-B14F-4D97-AF65-F5344CB8AC3E}">
        <p14:creationId xmlns:p14="http://schemas.microsoft.com/office/powerpoint/2010/main" val="2372495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113" y="251755"/>
            <a:ext cx="7239179" cy="5835536"/>
          </a:xfrm>
        </p:spPr>
        <p:txBody>
          <a:bodyPr>
            <a:normAutofit fontScale="90000"/>
          </a:bodyPr>
          <a:lstStyle/>
          <a:p>
            <a:r>
              <a:rPr lang="en-US" dirty="0" smtClean="0"/>
              <a:t>Question 10: </a:t>
            </a:r>
            <a:br>
              <a:rPr lang="en-US" dirty="0" smtClean="0"/>
            </a:br>
            <a:r>
              <a:rPr lang="en-US" dirty="0" smtClean="0"/>
              <a:t/>
            </a:r>
            <a:br>
              <a:rPr lang="en-US" dirty="0" smtClean="0"/>
            </a:br>
            <a:r>
              <a:rPr lang="en-US" dirty="0" smtClean="0"/>
              <a:t>Janis is surveying her class for a report. She asks her classmates about their height in inches. How many students surveyed have a height greater than 70 inches? </a:t>
            </a:r>
            <a:r>
              <a:rPr lang="en-US" dirty="0"/>
              <a:t/>
            </a:r>
            <a:br>
              <a:rPr lang="en-US" dirty="0"/>
            </a:b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678635724"/>
              </p:ext>
            </p:extLst>
          </p:nvPr>
        </p:nvGraphicFramePr>
        <p:xfrm>
          <a:off x="8020596" y="458409"/>
          <a:ext cx="3484878" cy="3734766"/>
        </p:xfrm>
        <a:graphic>
          <a:graphicData uri="http://schemas.openxmlformats.org/drawingml/2006/table">
            <a:tbl>
              <a:tblPr firstRow="1" bandRow="1">
                <a:tableStyleId>{5940675A-B579-460E-94D1-54222C63F5DA}</a:tableStyleId>
              </a:tblPr>
              <a:tblGrid>
                <a:gridCol w="1161626">
                  <a:extLst>
                    <a:ext uri="{9D8B030D-6E8A-4147-A177-3AD203B41FA5}">
                      <a16:colId xmlns:a16="http://schemas.microsoft.com/office/drawing/2014/main" val="258471040"/>
                    </a:ext>
                  </a:extLst>
                </a:gridCol>
                <a:gridCol w="1161626">
                  <a:extLst>
                    <a:ext uri="{9D8B030D-6E8A-4147-A177-3AD203B41FA5}">
                      <a16:colId xmlns:a16="http://schemas.microsoft.com/office/drawing/2014/main" val="1700209900"/>
                    </a:ext>
                  </a:extLst>
                </a:gridCol>
                <a:gridCol w="1161626">
                  <a:extLst>
                    <a:ext uri="{9D8B030D-6E8A-4147-A177-3AD203B41FA5}">
                      <a16:colId xmlns:a16="http://schemas.microsoft.com/office/drawing/2014/main" val="4284010861"/>
                    </a:ext>
                  </a:extLst>
                </a:gridCol>
              </a:tblGrid>
              <a:tr h="622461">
                <a:tc gridSpan="3">
                  <a:txBody>
                    <a:bodyPr/>
                    <a:lstStyle/>
                    <a:p>
                      <a:pPr algn="ctr"/>
                      <a:r>
                        <a:rPr lang="en-US" sz="2800" b="1" dirty="0" smtClean="0"/>
                        <a:t>Height</a:t>
                      </a:r>
                      <a:r>
                        <a:rPr lang="en-US" sz="2800" b="1" baseline="0" dirty="0" smtClean="0"/>
                        <a:t> in Inches:  </a:t>
                      </a:r>
                      <a:endParaRPr lang="en-US" sz="2800" b="1" dirty="0"/>
                    </a:p>
                  </a:txBody>
                  <a:tcPr anchor="ct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234010012"/>
                  </a:ext>
                </a:extLst>
              </a:tr>
              <a:tr h="622461">
                <a:tc>
                  <a:txBody>
                    <a:bodyPr/>
                    <a:lstStyle/>
                    <a:p>
                      <a:pPr algn="ctr"/>
                      <a:r>
                        <a:rPr lang="en-US" sz="2800" b="1" dirty="0" smtClean="0"/>
                        <a:t>75</a:t>
                      </a:r>
                      <a:endParaRPr lang="en-US" sz="2800" b="1" dirty="0"/>
                    </a:p>
                  </a:txBody>
                  <a:tcPr anchor="ctr"/>
                </a:tc>
                <a:tc>
                  <a:txBody>
                    <a:bodyPr/>
                    <a:lstStyle/>
                    <a:p>
                      <a:pPr algn="ctr"/>
                      <a:r>
                        <a:rPr lang="en-US" sz="2800" b="1" dirty="0" smtClean="0"/>
                        <a:t>80</a:t>
                      </a:r>
                      <a:endParaRPr lang="en-US" sz="2800" b="1" dirty="0"/>
                    </a:p>
                  </a:txBody>
                  <a:tcPr anchor="ctr"/>
                </a:tc>
                <a:tc>
                  <a:txBody>
                    <a:bodyPr/>
                    <a:lstStyle/>
                    <a:p>
                      <a:pPr algn="ctr"/>
                      <a:r>
                        <a:rPr lang="en-US" sz="2800" b="1" dirty="0" smtClean="0"/>
                        <a:t>65</a:t>
                      </a:r>
                      <a:endParaRPr lang="en-US" sz="2800" b="1" dirty="0"/>
                    </a:p>
                  </a:txBody>
                  <a:tcPr anchor="ctr"/>
                </a:tc>
                <a:extLst>
                  <a:ext uri="{0D108BD9-81ED-4DB2-BD59-A6C34878D82A}">
                    <a16:rowId xmlns:a16="http://schemas.microsoft.com/office/drawing/2014/main" val="1902900846"/>
                  </a:ext>
                </a:extLst>
              </a:tr>
              <a:tr h="622461">
                <a:tc>
                  <a:txBody>
                    <a:bodyPr/>
                    <a:lstStyle/>
                    <a:p>
                      <a:pPr algn="ctr"/>
                      <a:r>
                        <a:rPr lang="en-US" sz="2800" b="1" dirty="0" smtClean="0"/>
                        <a:t>40</a:t>
                      </a:r>
                      <a:endParaRPr lang="en-US" sz="2800" b="1" dirty="0"/>
                    </a:p>
                  </a:txBody>
                  <a:tcPr anchor="ctr"/>
                </a:tc>
                <a:tc>
                  <a:txBody>
                    <a:bodyPr/>
                    <a:lstStyle/>
                    <a:p>
                      <a:pPr algn="ctr"/>
                      <a:r>
                        <a:rPr lang="en-US" sz="2800" b="1" dirty="0" smtClean="0"/>
                        <a:t>45</a:t>
                      </a:r>
                      <a:endParaRPr lang="en-US" sz="2800" b="1" dirty="0"/>
                    </a:p>
                  </a:txBody>
                  <a:tcPr anchor="ctr"/>
                </a:tc>
                <a:tc>
                  <a:txBody>
                    <a:bodyPr/>
                    <a:lstStyle/>
                    <a:p>
                      <a:pPr algn="ctr"/>
                      <a:r>
                        <a:rPr lang="en-US" sz="2800" b="1" dirty="0" smtClean="0"/>
                        <a:t>70</a:t>
                      </a:r>
                      <a:endParaRPr lang="en-US" sz="2800" b="1" dirty="0"/>
                    </a:p>
                  </a:txBody>
                  <a:tcPr anchor="ctr"/>
                </a:tc>
                <a:extLst>
                  <a:ext uri="{0D108BD9-81ED-4DB2-BD59-A6C34878D82A}">
                    <a16:rowId xmlns:a16="http://schemas.microsoft.com/office/drawing/2014/main" val="2902415477"/>
                  </a:ext>
                </a:extLst>
              </a:tr>
              <a:tr h="622461">
                <a:tc>
                  <a:txBody>
                    <a:bodyPr/>
                    <a:lstStyle/>
                    <a:p>
                      <a:pPr algn="ctr"/>
                      <a:r>
                        <a:rPr lang="en-US" sz="2800" b="1" dirty="0" smtClean="0"/>
                        <a:t>72</a:t>
                      </a:r>
                      <a:endParaRPr lang="en-US" sz="2800" b="1" dirty="0"/>
                    </a:p>
                  </a:txBody>
                  <a:tcPr anchor="ctr"/>
                </a:tc>
                <a:tc>
                  <a:txBody>
                    <a:bodyPr/>
                    <a:lstStyle/>
                    <a:p>
                      <a:pPr algn="ctr"/>
                      <a:r>
                        <a:rPr lang="en-US" sz="2800" b="1" dirty="0" smtClean="0"/>
                        <a:t>80</a:t>
                      </a:r>
                      <a:endParaRPr lang="en-US" sz="2800" b="1" dirty="0"/>
                    </a:p>
                  </a:txBody>
                  <a:tcPr anchor="ctr"/>
                </a:tc>
                <a:tc>
                  <a:txBody>
                    <a:bodyPr/>
                    <a:lstStyle/>
                    <a:p>
                      <a:pPr algn="ctr"/>
                      <a:r>
                        <a:rPr lang="en-US" sz="2800" b="1" dirty="0" smtClean="0"/>
                        <a:t>81</a:t>
                      </a:r>
                      <a:endParaRPr lang="en-US" sz="2800" b="1" dirty="0"/>
                    </a:p>
                  </a:txBody>
                  <a:tcPr anchor="ctr"/>
                </a:tc>
                <a:extLst>
                  <a:ext uri="{0D108BD9-81ED-4DB2-BD59-A6C34878D82A}">
                    <a16:rowId xmlns:a16="http://schemas.microsoft.com/office/drawing/2014/main" val="2857378941"/>
                  </a:ext>
                </a:extLst>
              </a:tr>
              <a:tr h="622461">
                <a:tc>
                  <a:txBody>
                    <a:bodyPr/>
                    <a:lstStyle/>
                    <a:p>
                      <a:pPr algn="ctr"/>
                      <a:r>
                        <a:rPr lang="en-US" sz="2800" b="1" dirty="0" smtClean="0"/>
                        <a:t>84</a:t>
                      </a:r>
                      <a:endParaRPr lang="en-US" sz="2800" b="1" dirty="0"/>
                    </a:p>
                  </a:txBody>
                  <a:tcPr anchor="ctr"/>
                </a:tc>
                <a:tc>
                  <a:txBody>
                    <a:bodyPr/>
                    <a:lstStyle/>
                    <a:p>
                      <a:pPr algn="ctr"/>
                      <a:r>
                        <a:rPr lang="en-US" sz="2800" b="1" dirty="0" smtClean="0"/>
                        <a:t>76</a:t>
                      </a:r>
                      <a:endParaRPr lang="en-US" sz="2800" b="1" dirty="0"/>
                    </a:p>
                  </a:txBody>
                  <a:tcPr anchor="ctr"/>
                </a:tc>
                <a:tc>
                  <a:txBody>
                    <a:bodyPr/>
                    <a:lstStyle/>
                    <a:p>
                      <a:pPr algn="ctr"/>
                      <a:r>
                        <a:rPr lang="en-US" sz="2800" b="1" dirty="0" smtClean="0"/>
                        <a:t>55</a:t>
                      </a:r>
                      <a:endParaRPr lang="en-US" sz="2800" b="1" dirty="0"/>
                    </a:p>
                  </a:txBody>
                  <a:tcPr anchor="ctr"/>
                </a:tc>
                <a:extLst>
                  <a:ext uri="{0D108BD9-81ED-4DB2-BD59-A6C34878D82A}">
                    <a16:rowId xmlns:a16="http://schemas.microsoft.com/office/drawing/2014/main" val="990982472"/>
                  </a:ext>
                </a:extLst>
              </a:tr>
              <a:tr h="622461">
                <a:tc>
                  <a:txBody>
                    <a:bodyPr/>
                    <a:lstStyle/>
                    <a:p>
                      <a:pPr algn="ctr"/>
                      <a:r>
                        <a:rPr lang="en-US" sz="2800" b="1" dirty="0" smtClean="0"/>
                        <a:t>65</a:t>
                      </a:r>
                      <a:endParaRPr lang="en-US" sz="2800" b="1" dirty="0"/>
                    </a:p>
                  </a:txBody>
                  <a:tcPr anchor="ctr"/>
                </a:tc>
                <a:tc>
                  <a:txBody>
                    <a:bodyPr/>
                    <a:lstStyle/>
                    <a:p>
                      <a:pPr algn="ctr"/>
                      <a:r>
                        <a:rPr lang="en-US" sz="2800" b="1" dirty="0" smtClean="0"/>
                        <a:t>66</a:t>
                      </a:r>
                      <a:endParaRPr lang="en-US" sz="2800" b="1" dirty="0"/>
                    </a:p>
                  </a:txBody>
                  <a:tcPr anchor="ctr"/>
                </a:tc>
                <a:tc>
                  <a:txBody>
                    <a:bodyPr/>
                    <a:lstStyle/>
                    <a:p>
                      <a:pPr algn="ctr"/>
                      <a:r>
                        <a:rPr lang="en-US" sz="2800" b="1" dirty="0" smtClean="0"/>
                        <a:t>72</a:t>
                      </a:r>
                      <a:endParaRPr lang="en-US" sz="2800" b="1" dirty="0"/>
                    </a:p>
                  </a:txBody>
                  <a:tcPr anchor="ctr"/>
                </a:tc>
                <a:extLst>
                  <a:ext uri="{0D108BD9-81ED-4DB2-BD59-A6C34878D82A}">
                    <a16:rowId xmlns:a16="http://schemas.microsoft.com/office/drawing/2014/main" val="3176202276"/>
                  </a:ext>
                </a:extLst>
              </a:tr>
            </a:tbl>
          </a:graphicData>
        </a:graphic>
      </p:graphicFrame>
    </p:spTree>
    <p:extLst>
      <p:ext uri="{BB962C8B-B14F-4D97-AF65-F5344CB8AC3E}">
        <p14:creationId xmlns:p14="http://schemas.microsoft.com/office/powerpoint/2010/main" val="21313545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113" y="251755"/>
            <a:ext cx="10504893" cy="5835536"/>
          </a:xfrm>
        </p:spPr>
        <p:txBody>
          <a:bodyPr>
            <a:normAutofit fontScale="90000"/>
          </a:bodyPr>
          <a:lstStyle/>
          <a:p>
            <a:r>
              <a:rPr lang="en-US" dirty="0" smtClean="0"/>
              <a:t>Question 11: </a:t>
            </a:r>
            <a:br>
              <a:rPr lang="en-US" dirty="0" smtClean="0"/>
            </a:br>
            <a:r>
              <a:rPr lang="en-US" dirty="0" smtClean="0"/>
              <a:t/>
            </a:r>
            <a:br>
              <a:rPr lang="en-US" dirty="0" smtClean="0"/>
            </a:br>
            <a:r>
              <a:rPr lang="en-US" dirty="0" smtClean="0"/>
              <a:t>Victor added three multi-digit numbers. The first number is 10.6 The second number was 10 times the first number. The third number was 10 times the second number. What was the sum? </a:t>
            </a:r>
            <a:r>
              <a:rPr lang="en-US" dirty="0"/>
              <a:t/>
            </a:r>
            <a:br>
              <a:rPr lang="en-US" dirty="0"/>
            </a:br>
            <a:endParaRPr lang="en-US" dirty="0"/>
          </a:p>
        </p:txBody>
      </p:sp>
    </p:spTree>
    <p:extLst>
      <p:ext uri="{BB962C8B-B14F-4D97-AF65-F5344CB8AC3E}">
        <p14:creationId xmlns:p14="http://schemas.microsoft.com/office/powerpoint/2010/main" val="3411560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113" y="251755"/>
            <a:ext cx="10504893" cy="5835536"/>
          </a:xfrm>
        </p:spPr>
        <p:txBody>
          <a:bodyPr>
            <a:normAutofit/>
          </a:bodyPr>
          <a:lstStyle/>
          <a:p>
            <a:r>
              <a:rPr lang="en-US" dirty="0" smtClean="0"/>
              <a:t>Question 12: </a:t>
            </a:r>
            <a:br>
              <a:rPr lang="en-US" dirty="0" smtClean="0"/>
            </a:br>
            <a:r>
              <a:rPr lang="en-US" dirty="0" smtClean="0"/>
              <a:t/>
            </a:r>
            <a:br>
              <a:rPr lang="en-US" dirty="0" smtClean="0"/>
            </a:br>
            <a:r>
              <a:rPr lang="en-US" dirty="0" smtClean="0"/>
              <a:t/>
            </a:r>
            <a:br>
              <a:rPr lang="en-US" dirty="0" smtClean="0"/>
            </a:br>
            <a:r>
              <a:rPr lang="en-US" dirty="0"/>
              <a:t/>
            </a:r>
            <a:br>
              <a:rPr lang="en-US" dirty="0"/>
            </a:br>
            <a:r>
              <a:rPr lang="en-US" sz="3200" dirty="0" smtClean="0"/>
              <a:t> </a:t>
            </a:r>
            <a:r>
              <a:rPr lang="en-US" sz="1800" dirty="0" smtClean="0"/>
              <a:t> </a:t>
            </a:r>
            <a:r>
              <a:rPr lang="en-US" dirty="0" smtClean="0"/>
              <a:t/>
            </a:r>
            <a:br>
              <a:rPr lang="en-US" dirty="0" smtClean="0"/>
            </a:br>
            <a:r>
              <a:rPr lang="en-US" dirty="0" smtClean="0"/>
              <a:t>How does the median compare to the interquartile range of the data? </a:t>
            </a:r>
            <a:endParaRPr lang="en-US" dirty="0"/>
          </a:p>
        </p:txBody>
      </p:sp>
      <p:pic>
        <p:nvPicPr>
          <p:cNvPr id="3" name="Picture 2"/>
          <p:cNvPicPr>
            <a:picLocks noChangeAspect="1"/>
          </p:cNvPicPr>
          <p:nvPr/>
        </p:nvPicPr>
        <p:blipFill>
          <a:blip r:embed="rId2"/>
          <a:stretch>
            <a:fillRect/>
          </a:stretch>
        </p:blipFill>
        <p:spPr>
          <a:xfrm>
            <a:off x="2832988" y="1257583"/>
            <a:ext cx="7107142" cy="1911940"/>
          </a:xfrm>
          <a:prstGeom prst="rect">
            <a:avLst/>
          </a:prstGeom>
        </p:spPr>
      </p:pic>
    </p:spTree>
    <p:extLst>
      <p:ext uri="{BB962C8B-B14F-4D97-AF65-F5344CB8AC3E}">
        <p14:creationId xmlns:p14="http://schemas.microsoft.com/office/powerpoint/2010/main" val="1195385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113" y="251755"/>
            <a:ext cx="10504893" cy="5835536"/>
          </a:xfrm>
        </p:spPr>
        <p:txBody>
          <a:bodyPr>
            <a:normAutofit fontScale="90000"/>
          </a:bodyPr>
          <a:lstStyle/>
          <a:p>
            <a:r>
              <a:rPr lang="en-US" dirty="0" smtClean="0"/>
              <a:t>Question 13: </a:t>
            </a:r>
            <a:br>
              <a:rPr lang="en-US" dirty="0" smtClean="0"/>
            </a:br>
            <a:r>
              <a:rPr lang="en-US" dirty="0" smtClean="0"/>
              <a:t/>
            </a:r>
            <a:br>
              <a:rPr lang="en-US" dirty="0" smtClean="0"/>
            </a:br>
            <a:r>
              <a:rPr lang="en-US" dirty="0" smtClean="0"/>
              <a:t>Lola has $50 in her savings account. She will add $5 each week </a:t>
            </a:r>
            <a:r>
              <a:rPr lang="en-US" dirty="0" smtClean="0"/>
              <a:t>and does </a:t>
            </a:r>
            <a:r>
              <a:rPr lang="en-US" dirty="0" smtClean="0"/>
              <a:t>not take any money out of the account. Write an expression to represent the amount in her savings account after X weeks. </a:t>
            </a:r>
            <a:endParaRPr lang="en-US" dirty="0"/>
          </a:p>
        </p:txBody>
      </p:sp>
    </p:spTree>
    <p:extLst>
      <p:ext uri="{BB962C8B-B14F-4D97-AF65-F5344CB8AC3E}">
        <p14:creationId xmlns:p14="http://schemas.microsoft.com/office/powerpoint/2010/main" val="8582942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113" y="251755"/>
            <a:ext cx="10504893" cy="5835536"/>
          </a:xfrm>
        </p:spPr>
        <p:txBody>
          <a:bodyPr>
            <a:normAutofit/>
          </a:bodyPr>
          <a:lstStyle/>
          <a:p>
            <a:r>
              <a:rPr lang="en-US" dirty="0" smtClean="0"/>
              <a:t>Question 14: </a:t>
            </a:r>
            <a:br>
              <a:rPr lang="en-US" dirty="0" smtClean="0"/>
            </a:br>
            <a:r>
              <a:rPr lang="en-US" dirty="0" smtClean="0"/>
              <a:t/>
            </a:r>
            <a:br>
              <a:rPr lang="en-US" dirty="0" smtClean="0"/>
            </a:br>
            <a:r>
              <a:rPr lang="en-US" dirty="0" smtClean="0"/>
              <a:t>6,036 ÷ 12</a:t>
            </a:r>
            <a:endParaRPr lang="en-US" dirty="0"/>
          </a:p>
        </p:txBody>
      </p:sp>
    </p:spTree>
    <p:extLst>
      <p:ext uri="{BB962C8B-B14F-4D97-AF65-F5344CB8AC3E}">
        <p14:creationId xmlns:p14="http://schemas.microsoft.com/office/powerpoint/2010/main" val="40895147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113" y="251755"/>
            <a:ext cx="10504893" cy="5835536"/>
          </a:xfrm>
        </p:spPr>
        <p:txBody>
          <a:bodyPr>
            <a:normAutofit/>
          </a:bodyPr>
          <a:lstStyle/>
          <a:p>
            <a:r>
              <a:rPr lang="en-US" dirty="0" smtClean="0"/>
              <a:t>Question 15: </a:t>
            </a:r>
            <a:br>
              <a:rPr lang="en-US" dirty="0" smtClean="0"/>
            </a:br>
            <a:r>
              <a:rPr lang="en-US" dirty="0" smtClean="0"/>
              <a:t/>
            </a:r>
            <a:br>
              <a:rPr lang="en-US" dirty="0" smtClean="0"/>
            </a:br>
            <a:r>
              <a:rPr lang="en-US" dirty="0" smtClean="0"/>
              <a:t>Solve the following using distributive property </a:t>
            </a:r>
            <a:br>
              <a:rPr lang="en-US" dirty="0" smtClean="0"/>
            </a:br>
            <a:r>
              <a:rPr lang="en-US" dirty="0"/>
              <a:t/>
            </a:r>
            <a:br>
              <a:rPr lang="en-US" dirty="0"/>
            </a:br>
            <a:r>
              <a:rPr lang="en-US" dirty="0" smtClean="0"/>
              <a:t>5 ( 5 + 9 )</a:t>
            </a:r>
            <a:endParaRPr lang="en-US" dirty="0"/>
          </a:p>
        </p:txBody>
      </p:sp>
    </p:spTree>
    <p:extLst>
      <p:ext uri="{BB962C8B-B14F-4D97-AF65-F5344CB8AC3E}">
        <p14:creationId xmlns:p14="http://schemas.microsoft.com/office/powerpoint/2010/main" val="26177345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113" y="251755"/>
            <a:ext cx="10504893" cy="5835536"/>
          </a:xfrm>
        </p:spPr>
        <p:txBody>
          <a:bodyPr>
            <a:normAutofit/>
          </a:bodyPr>
          <a:lstStyle/>
          <a:p>
            <a:r>
              <a:rPr lang="en-US" dirty="0" smtClean="0"/>
              <a:t>Question 16: </a:t>
            </a:r>
            <a:br>
              <a:rPr lang="en-US" dirty="0" smtClean="0"/>
            </a:br>
            <a:r>
              <a:rPr lang="en-US" dirty="0" smtClean="0"/>
              <a:t/>
            </a:r>
            <a:br>
              <a:rPr lang="en-US" dirty="0" smtClean="0"/>
            </a:br>
            <a:r>
              <a:rPr lang="en-US" dirty="0" smtClean="0"/>
              <a:t>If it takes 22 cookies to fill a tin, how many tins can a baker fill will 150 cookies? </a:t>
            </a:r>
            <a:endParaRPr lang="en-US" dirty="0"/>
          </a:p>
        </p:txBody>
      </p:sp>
    </p:spTree>
    <p:extLst>
      <p:ext uri="{BB962C8B-B14F-4D97-AF65-F5344CB8AC3E}">
        <p14:creationId xmlns:p14="http://schemas.microsoft.com/office/powerpoint/2010/main" val="16863122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1134113" y="251755"/>
                <a:ext cx="10504893" cy="5835536"/>
              </a:xfrm>
            </p:spPr>
            <p:txBody>
              <a:bodyPr>
                <a:normAutofit/>
              </a:bodyPr>
              <a:lstStyle/>
              <a:p>
                <a:r>
                  <a:rPr lang="en-US" dirty="0" smtClean="0"/>
                  <a:t>Question 17: </a:t>
                </a:r>
                <a:br>
                  <a:rPr lang="en-US" dirty="0" smtClean="0"/>
                </a:br>
                <a:r>
                  <a:rPr lang="en-US" dirty="0" smtClean="0"/>
                  <a:t/>
                </a:r>
                <a:br>
                  <a:rPr lang="en-US" dirty="0" smtClean="0"/>
                </a:br>
                <a:r>
                  <a:rPr lang="en-US" dirty="0" smtClean="0"/>
                  <a:t>Kelly’s teacher asked her to place the fraction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28</m:t>
                        </m:r>
                      </m:num>
                      <m:den>
                        <m:r>
                          <a:rPr lang="en-US" b="0" i="1" smtClean="0">
                            <a:latin typeface="Cambria Math" panose="02040503050406030204" pitchFamily="18" charset="0"/>
                          </a:rPr>
                          <m:t>3</m:t>
                        </m:r>
                      </m:den>
                    </m:f>
                  </m:oMath>
                </a14:m>
                <a:r>
                  <a:rPr lang="en-US" dirty="0" smtClean="0"/>
                  <a:t> on the number line. Between what two number will </a:t>
                </a:r>
                <a14:m>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28</m:t>
                        </m:r>
                      </m:num>
                      <m:den>
                        <m:r>
                          <a:rPr lang="en-US" i="1">
                            <a:latin typeface="Cambria Math" panose="02040503050406030204" pitchFamily="18" charset="0"/>
                          </a:rPr>
                          <m:t>3</m:t>
                        </m:r>
                      </m:den>
                    </m:f>
                  </m:oMath>
                </a14:m>
                <a:r>
                  <a:rPr lang="en-US" dirty="0" smtClean="0"/>
                  <a:t> fall? </a:t>
                </a: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1134113" y="251755"/>
                <a:ext cx="10504893" cy="5835536"/>
              </a:xfrm>
              <a:blipFill>
                <a:blip r:embed="rId2"/>
                <a:stretch>
                  <a:fillRect l="-2844" t="-3758" r="-4005"/>
                </a:stretch>
              </a:blipFill>
            </p:spPr>
            <p:txBody>
              <a:bodyPr/>
              <a:lstStyle/>
              <a:p>
                <a:r>
                  <a:rPr lang="en-US">
                    <a:noFill/>
                  </a:rPr>
                  <a:t> </a:t>
                </a:r>
              </a:p>
            </p:txBody>
          </p:sp>
        </mc:Fallback>
      </mc:AlternateContent>
      <p:cxnSp>
        <p:nvCxnSpPr>
          <p:cNvPr id="4" name="Straight Arrow Connector 3"/>
          <p:cNvCxnSpPr/>
          <p:nvPr/>
        </p:nvCxnSpPr>
        <p:spPr>
          <a:xfrm flipV="1">
            <a:off x="2272937" y="5760720"/>
            <a:ext cx="7550332" cy="26126"/>
          </a:xfrm>
          <a:prstGeom prst="straightConnector1">
            <a:avLst/>
          </a:prstGeom>
          <a:ln w="76200">
            <a:headEnd type="triangle"/>
            <a:tailEnd type="triangle"/>
          </a:ln>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3540034" y="5486400"/>
            <a:ext cx="13063" cy="509451"/>
          </a:xfrm>
          <a:prstGeom prst="line">
            <a:avLst/>
          </a:prstGeom>
          <a:ln w="76200"/>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8382000" y="5486400"/>
            <a:ext cx="13063" cy="509451"/>
          </a:xfrm>
          <a:prstGeom prst="line">
            <a:avLst/>
          </a:prstGeom>
          <a:ln w="7620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8" name="Ink 7"/>
              <p14:cNvContentPartPr/>
              <p14:nvPr/>
            </p14:nvContentPartPr>
            <p14:xfrm>
              <a:off x="3321720" y="6090120"/>
              <a:ext cx="5402880" cy="571680"/>
            </p14:xfrm>
          </p:contentPart>
        </mc:Choice>
        <mc:Fallback xmlns="">
          <p:pic>
            <p:nvPicPr>
              <p:cNvPr id="8" name="Ink 7"/>
              <p:cNvPicPr/>
              <p:nvPr/>
            </p:nvPicPr>
            <p:blipFill>
              <a:blip r:embed="rId4"/>
              <a:stretch>
                <a:fillRect/>
              </a:stretch>
            </p:blipFill>
            <p:spPr>
              <a:xfrm>
                <a:off x="3312360" y="6080760"/>
                <a:ext cx="5421600" cy="590400"/>
              </a:xfrm>
              <a:prstGeom prst="rect">
                <a:avLst/>
              </a:prstGeom>
            </p:spPr>
          </p:pic>
        </mc:Fallback>
      </mc:AlternateContent>
    </p:spTree>
    <p:extLst>
      <p:ext uri="{BB962C8B-B14F-4D97-AF65-F5344CB8AC3E}">
        <p14:creationId xmlns:p14="http://schemas.microsoft.com/office/powerpoint/2010/main" val="30079740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a:xfrm>
                <a:off x="1058092" y="156756"/>
                <a:ext cx="11290662" cy="6740433"/>
              </a:xfrm>
            </p:spPr>
            <p:txBody>
              <a:bodyPr numCol="2">
                <a:normAutofit fontScale="90000"/>
              </a:bodyPr>
              <a:lstStyle/>
              <a:p>
                <a:r>
                  <a:rPr lang="en-US" u="sng" dirty="0" smtClean="0"/>
                  <a:t>Answer Key:</a:t>
                </a:r>
                <a:r>
                  <a:rPr lang="en-US" dirty="0" smtClean="0"/>
                  <a:t/>
                </a:r>
                <a:br>
                  <a:rPr lang="en-US" dirty="0" smtClean="0"/>
                </a:br>
                <a:r>
                  <a:rPr lang="en-US" dirty="0" smtClean="0"/>
                  <a:t>1. 40.04 </a:t>
                </a:r>
                <a:br>
                  <a:rPr lang="en-US" dirty="0" smtClean="0"/>
                </a:br>
                <a:r>
                  <a:rPr lang="en-US" dirty="0" smtClean="0"/>
                  <a:t>2. </a:t>
                </a:r>
                <a14:m>
                  <m:oMath xmlns:m="http://schemas.openxmlformats.org/officeDocument/2006/math">
                    <m:f>
                      <m:fPr>
                        <m:ctrlPr>
                          <a:rPr lang="en-US" i="1">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16</m:t>
                        </m:r>
                      </m:den>
                    </m:f>
                  </m:oMath>
                </a14:m>
                <a:r>
                  <a:rPr lang="en-US" dirty="0" smtClean="0"/>
                  <a:t/>
                </a:r>
                <a:br>
                  <a:rPr lang="en-US" dirty="0" smtClean="0"/>
                </a:br>
                <a:r>
                  <a:rPr lang="en-US" dirty="0" smtClean="0"/>
                  <a:t>3.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150 </m:t>
                        </m:r>
                        <m:r>
                          <a:rPr lang="en-US" b="0" i="1" smtClean="0">
                            <a:latin typeface="Cambria Math" panose="02040503050406030204" pitchFamily="18" charset="0"/>
                          </a:rPr>
                          <m:t>𝑢𝑛𝑖𝑡𝑠</m:t>
                        </m:r>
                      </m:e>
                      <m:sup>
                        <m:r>
                          <a:rPr lang="en-US" b="0" i="1" smtClean="0">
                            <a:latin typeface="Cambria Math" panose="02040503050406030204" pitchFamily="18" charset="0"/>
                          </a:rPr>
                          <m:t>2</m:t>
                        </m:r>
                      </m:sup>
                    </m:sSup>
                  </m:oMath>
                </a14:m>
                <a:r>
                  <a:rPr lang="en-US" dirty="0" smtClean="0"/>
                  <a:t/>
                </a:r>
                <a:br>
                  <a:rPr lang="en-US" dirty="0" smtClean="0"/>
                </a:br>
                <a:r>
                  <a:rPr lang="en-US" dirty="0" smtClean="0"/>
                  <a:t>4. </a:t>
                </a:r>
                <a14:m>
                  <m:oMath xmlns:m="http://schemas.openxmlformats.org/officeDocument/2006/math">
                    <m:r>
                      <a:rPr lang="en-US" b="0" i="0" smtClean="0">
                        <a:latin typeface="Cambria Math" panose="02040503050406030204" pitchFamily="18" charset="0"/>
                      </a:rPr>
                      <m:t>6</m:t>
                    </m:r>
                    <m:f>
                      <m:fPr>
                        <m:ctrlPr>
                          <a:rPr lang="en-US" i="1" smtClean="0">
                            <a:latin typeface="Cambria Math" panose="02040503050406030204" pitchFamily="18" charset="0"/>
                          </a:rPr>
                        </m:ctrlPr>
                      </m:fPr>
                      <m:num>
                        <m:r>
                          <a:rPr lang="en-US" b="0" i="1" smtClean="0">
                            <a:latin typeface="Cambria Math" panose="02040503050406030204" pitchFamily="18" charset="0"/>
                          </a:rPr>
                          <m:t>3</m:t>
                        </m:r>
                      </m:num>
                      <m:den>
                        <m:r>
                          <a:rPr lang="en-US" b="0" i="1" smtClean="0">
                            <a:latin typeface="Cambria Math" panose="02040503050406030204" pitchFamily="18" charset="0"/>
                          </a:rPr>
                          <m:t>4</m:t>
                        </m:r>
                      </m:den>
                    </m:f>
                  </m:oMath>
                </a14:m>
                <a:r>
                  <a:rPr lang="en-US" dirty="0" smtClean="0"/>
                  <a:t/>
                </a:r>
                <a:br>
                  <a:rPr lang="en-US" dirty="0" smtClean="0"/>
                </a:br>
                <a:r>
                  <a:rPr lang="en-US" dirty="0" smtClean="0"/>
                  <a:t>5. 160 Members </a:t>
                </a:r>
                <a:br>
                  <a:rPr lang="en-US" dirty="0" smtClean="0"/>
                </a:br>
                <a:r>
                  <a:rPr lang="en-US" dirty="0" smtClean="0"/>
                  <a:t>6. r = n ÷ 2</a:t>
                </a:r>
                <a:br>
                  <a:rPr lang="en-US" dirty="0" smtClean="0"/>
                </a:br>
                <a:r>
                  <a:rPr lang="en-US" dirty="0" smtClean="0"/>
                  <a:t>7.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1</m:t>
                        </m:r>
                        <m:r>
                          <a:rPr lang="en-US" b="0" i="1" smtClean="0">
                            <a:latin typeface="Cambria Math" panose="02040503050406030204" pitchFamily="18" charset="0"/>
                          </a:rPr>
                          <m:t>19</m:t>
                        </m:r>
                        <m:r>
                          <a:rPr lang="en-US" i="1">
                            <a:latin typeface="Cambria Math" panose="02040503050406030204" pitchFamily="18" charset="0"/>
                          </a:rPr>
                          <m:t> </m:t>
                        </m:r>
                        <m:r>
                          <a:rPr lang="en-US" b="0" i="1" smtClean="0">
                            <a:latin typeface="Cambria Math" panose="02040503050406030204" pitchFamily="18" charset="0"/>
                          </a:rPr>
                          <m:t>𝑖𝑛</m:t>
                        </m:r>
                      </m:e>
                      <m:sup>
                        <m:r>
                          <a:rPr lang="en-US" i="1">
                            <a:latin typeface="Cambria Math" panose="02040503050406030204" pitchFamily="18" charset="0"/>
                          </a:rPr>
                          <m:t>2</m:t>
                        </m:r>
                      </m:sup>
                    </m:sSup>
                  </m:oMath>
                </a14:m>
                <a:r>
                  <a:rPr lang="en-US" dirty="0" smtClean="0"/>
                  <a:t/>
                </a:r>
                <a:br>
                  <a:rPr lang="en-US" dirty="0" smtClean="0"/>
                </a:br>
                <a:r>
                  <a:rPr lang="en-US" dirty="0" smtClean="0"/>
                  <a:t>8. </a:t>
                </a:r>
                <a14:m>
                  <m:oMath xmlns:m="http://schemas.openxmlformats.org/officeDocument/2006/math">
                    <m:sSup>
                      <m:sSupPr>
                        <m:ctrlPr>
                          <a:rPr lang="en-US" i="1">
                            <a:latin typeface="Cambria Math" panose="02040503050406030204" pitchFamily="18" charset="0"/>
                          </a:rPr>
                        </m:ctrlPr>
                      </m:sSupPr>
                      <m:e>
                        <m:r>
                          <a:rPr lang="en-US" b="0" i="1" smtClean="0">
                            <a:latin typeface="Cambria Math" panose="02040503050406030204" pitchFamily="18" charset="0"/>
                          </a:rPr>
                          <m:t>27</m:t>
                        </m:r>
                        <m:r>
                          <a:rPr lang="en-US" i="1">
                            <a:latin typeface="Cambria Math" panose="02040503050406030204" pitchFamily="18" charset="0"/>
                          </a:rPr>
                          <m:t> </m:t>
                        </m:r>
                        <m:r>
                          <a:rPr lang="en-US" b="0" i="1" smtClean="0">
                            <a:latin typeface="Cambria Math" panose="02040503050406030204" pitchFamily="18" charset="0"/>
                          </a:rPr>
                          <m:t>𝑢𝑛𝑖𝑡𝑠</m:t>
                        </m:r>
                      </m:e>
                      <m:sup>
                        <m:r>
                          <a:rPr lang="en-US" b="0" i="1" smtClean="0">
                            <a:latin typeface="Cambria Math" panose="02040503050406030204" pitchFamily="18" charset="0"/>
                          </a:rPr>
                          <m:t>3</m:t>
                        </m:r>
                      </m:sup>
                    </m:sSup>
                  </m:oMath>
                </a14:m>
                <a:r>
                  <a:rPr lang="en-US" dirty="0" smtClean="0"/>
                  <a:t/>
                </a:r>
                <a:br>
                  <a:rPr lang="en-US" dirty="0" smtClean="0"/>
                </a:br>
                <a:r>
                  <a:rPr lang="en-US" dirty="0" smtClean="0"/>
                  <a:t>9. 155 </a:t>
                </a:r>
                <a:br>
                  <a:rPr lang="en-US" dirty="0" smtClean="0"/>
                </a:br>
                <a:r>
                  <a:rPr lang="en-US" dirty="0" smtClean="0"/>
                  <a:t>10. 8 students </a:t>
                </a:r>
                <a:br>
                  <a:rPr lang="en-US" dirty="0" smtClean="0"/>
                </a:br>
                <a:r>
                  <a:rPr lang="en-US" dirty="0" smtClean="0"/>
                  <a:t>11. 1176.6 </a:t>
                </a:r>
                <a:br>
                  <a:rPr lang="en-US" dirty="0" smtClean="0"/>
                </a:br>
                <a:r>
                  <a:rPr lang="en-US" dirty="0" smtClean="0"/>
                  <a:t>12. Median=7 IQR=3</a:t>
                </a:r>
                <a:br>
                  <a:rPr lang="en-US" dirty="0" smtClean="0"/>
                </a:br>
                <a:r>
                  <a:rPr lang="en-US" dirty="0" smtClean="0"/>
                  <a:t>13. y=5x + 50</a:t>
                </a:r>
                <a:br>
                  <a:rPr lang="en-US" dirty="0" smtClean="0"/>
                </a:br>
                <a:r>
                  <a:rPr lang="en-US" dirty="0" smtClean="0"/>
                  <a:t>14. 503 </a:t>
                </a:r>
                <a:br>
                  <a:rPr lang="en-US" dirty="0" smtClean="0"/>
                </a:br>
                <a:r>
                  <a:rPr lang="en-US" dirty="0" smtClean="0"/>
                  <a:t>15. 25 + 45 = 70</a:t>
                </a:r>
                <a:br>
                  <a:rPr lang="en-US" dirty="0" smtClean="0"/>
                </a:br>
                <a:r>
                  <a:rPr lang="en-US" dirty="0" smtClean="0"/>
                  <a:t>16. </a:t>
                </a:r>
                <a:r>
                  <a:rPr lang="en-US" sz="3600" dirty="0" smtClean="0"/>
                  <a:t>6 tins, remainder 18 	cookies </a:t>
                </a:r>
                <a:r>
                  <a:rPr lang="en-US" dirty="0" smtClean="0"/>
                  <a:t/>
                </a:r>
                <a:br>
                  <a:rPr lang="en-US" dirty="0" smtClean="0"/>
                </a:br>
                <a:r>
                  <a:rPr lang="en-US" dirty="0" smtClean="0"/>
                  <a:t>17. A=9    B=10 </a:t>
                </a:r>
                <a:endParaRPr lang="en-US" dirty="0"/>
              </a:p>
            </p:txBody>
          </p:sp>
        </mc:Choice>
        <mc:Fallback>
          <p:sp>
            <p:nvSpPr>
              <p:cNvPr id="2" name="Title 1"/>
              <p:cNvSpPr>
                <a:spLocks noGrp="1" noRot="1" noChangeAspect="1" noMove="1" noResize="1" noEditPoints="1" noAdjustHandles="1" noChangeArrowheads="1" noChangeShapeType="1" noTextEdit="1"/>
              </p:cNvSpPr>
              <p:nvPr>
                <p:ph type="title"/>
              </p:nvPr>
            </p:nvSpPr>
            <p:spPr>
              <a:xfrm>
                <a:off x="1058092" y="156756"/>
                <a:ext cx="11290662" cy="6740433"/>
              </a:xfrm>
              <a:blipFill>
                <a:blip r:embed="rId2"/>
                <a:stretch>
                  <a:fillRect l="-2322" t="-2986"/>
                </a:stretch>
              </a:blipFill>
            </p:spPr>
            <p:txBody>
              <a:bodyPr/>
              <a:lstStyle/>
              <a:p>
                <a:r>
                  <a:rPr lang="en-US">
                    <a:noFill/>
                  </a:rPr>
                  <a:t> </a:t>
                </a:r>
              </a:p>
            </p:txBody>
          </p:sp>
        </mc:Fallback>
      </mc:AlternateContent>
    </p:spTree>
    <p:extLst>
      <p:ext uri="{BB962C8B-B14F-4D97-AF65-F5344CB8AC3E}">
        <p14:creationId xmlns:p14="http://schemas.microsoft.com/office/powerpoint/2010/main" val="3504259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4"/>
            <a:ext cx="10178322" cy="2517569"/>
          </a:xfrm>
        </p:spPr>
        <p:txBody>
          <a:bodyPr>
            <a:normAutofit fontScale="90000"/>
          </a:bodyPr>
          <a:lstStyle/>
          <a:p>
            <a:r>
              <a:rPr lang="en-US" dirty="0" smtClean="0"/>
              <a:t>Question 1: </a:t>
            </a:r>
            <a:br>
              <a:rPr lang="en-US" dirty="0" smtClean="0"/>
            </a:br>
            <a:r>
              <a:rPr lang="en-US" dirty="0"/>
              <a:t/>
            </a:r>
            <a:br>
              <a:rPr lang="en-US" dirty="0"/>
            </a:br>
            <a:r>
              <a:rPr lang="en-US" dirty="0" smtClean="0"/>
              <a:t>What is the product of 15.4 and 2.6? </a:t>
            </a:r>
            <a:endParaRPr lang="en-US" dirty="0"/>
          </a:p>
        </p:txBody>
      </p:sp>
    </p:spTree>
    <p:extLst>
      <p:ext uri="{BB962C8B-B14F-4D97-AF65-F5344CB8AC3E}">
        <p14:creationId xmlns:p14="http://schemas.microsoft.com/office/powerpoint/2010/main" val="1830788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4"/>
            <a:ext cx="10178322" cy="4986450"/>
          </a:xfrm>
        </p:spPr>
        <p:txBody>
          <a:bodyPr>
            <a:normAutofit/>
          </a:bodyPr>
          <a:lstStyle/>
          <a:p>
            <a:r>
              <a:rPr lang="en-US" dirty="0" smtClean="0"/>
              <a:t>Question 2: </a:t>
            </a:r>
            <a:br>
              <a:rPr lang="en-US" dirty="0" smtClean="0"/>
            </a:br>
            <a:r>
              <a:rPr lang="en-US" dirty="0"/>
              <a:t/>
            </a:r>
            <a:br>
              <a:rPr lang="en-US" dirty="0"/>
            </a:br>
            <a:r>
              <a:rPr lang="en-US" dirty="0" smtClean="0"/>
              <a:t>Four people evenly share ¼ of a pizza. What fraction of the whole pizza with each person eat? </a:t>
            </a:r>
            <a:endParaRPr lang="en-US" dirty="0"/>
          </a:p>
        </p:txBody>
      </p:sp>
    </p:spTree>
    <p:extLst>
      <p:ext uri="{BB962C8B-B14F-4D97-AF65-F5344CB8AC3E}">
        <p14:creationId xmlns:p14="http://schemas.microsoft.com/office/powerpoint/2010/main" val="1344242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4"/>
            <a:ext cx="5593259" cy="4986450"/>
          </a:xfrm>
        </p:spPr>
        <p:txBody>
          <a:bodyPr>
            <a:normAutofit fontScale="90000"/>
          </a:bodyPr>
          <a:lstStyle/>
          <a:p>
            <a:r>
              <a:rPr lang="en-US" dirty="0" smtClean="0"/>
              <a:t>Question 3: </a:t>
            </a:r>
            <a:br>
              <a:rPr lang="en-US" dirty="0" smtClean="0"/>
            </a:br>
            <a:r>
              <a:rPr lang="en-US" dirty="0"/>
              <a:t/>
            </a:r>
            <a:br>
              <a:rPr lang="en-US" dirty="0"/>
            </a:br>
            <a:r>
              <a:rPr lang="en-US" dirty="0" smtClean="0"/>
              <a:t>Susan </a:t>
            </a:r>
            <a:r>
              <a:rPr lang="en-US" dirty="0" smtClean="0"/>
              <a:t>made </a:t>
            </a:r>
            <a:r>
              <a:rPr lang="en-US" dirty="0" smtClean="0"/>
              <a:t>a case for her iPad using the net shown. What is the total surface area of her iPad case? </a:t>
            </a:r>
            <a:endParaRPr lang="en-US" dirty="0"/>
          </a:p>
        </p:txBody>
      </p:sp>
      <p:pic>
        <p:nvPicPr>
          <p:cNvPr id="1026" name="Picture 2" descr="Image result for unit cube nets"/>
          <p:cNvPicPr>
            <a:picLocks noChangeAspect="1" noChangeArrowheads="1"/>
          </p:cNvPicPr>
          <p:nvPr/>
        </p:nvPicPr>
        <p:blipFill rotWithShape="1">
          <a:blip r:embed="rId2">
            <a:extLst>
              <a:ext uri="{28A0092B-C50C-407E-A947-70E740481C1C}">
                <a14:useLocalDpi xmlns:a14="http://schemas.microsoft.com/office/drawing/2010/main" val="0"/>
              </a:ext>
            </a:extLst>
          </a:blip>
          <a:srcRect t="10552" r="10000" b="7278"/>
          <a:stretch/>
        </p:blipFill>
        <p:spPr bwMode="auto">
          <a:xfrm>
            <a:off x="7289074" y="666206"/>
            <a:ext cx="4389120" cy="5603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1830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1251678" y="382384"/>
                <a:ext cx="10178322" cy="4986450"/>
              </a:xfrm>
            </p:spPr>
            <p:txBody>
              <a:bodyPr>
                <a:normAutofit/>
              </a:bodyPr>
              <a:lstStyle/>
              <a:p>
                <a:r>
                  <a:rPr lang="en-US" dirty="0" smtClean="0"/>
                  <a:t>Question 4: </a:t>
                </a:r>
                <a:br>
                  <a:rPr lang="en-US" dirty="0" smtClean="0"/>
                </a:br>
                <a:r>
                  <a:rPr lang="en-US" dirty="0"/>
                  <a:t/>
                </a:r>
                <a:br>
                  <a:rPr lang="en-US" dirty="0"/>
                </a:br>
                <a:r>
                  <a:rPr lang="en-US" dirty="0" smtClean="0"/>
                  <a:t>4</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 </m:t>
                    </m:r>
                    <m:r>
                      <a:rPr lang="en-US" b="0" i="1" smtClean="0">
                        <a:latin typeface="Cambria Math" panose="02040503050406030204" pitchFamily="18" charset="0"/>
                        <a:ea typeface="Cambria Math" panose="02040503050406030204" pitchFamily="18" charset="0"/>
                      </a:rPr>
                      <m:t>÷ </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2</m:t>
                        </m:r>
                      </m:num>
                      <m:den>
                        <m:r>
                          <a:rPr lang="en-US" b="0" i="1" smtClean="0">
                            <a:latin typeface="Cambria Math" panose="02040503050406030204" pitchFamily="18" charset="0"/>
                            <a:ea typeface="Cambria Math" panose="02040503050406030204" pitchFamily="18" charset="0"/>
                          </a:rPr>
                          <m:t>3</m:t>
                        </m:r>
                      </m:den>
                    </m:f>
                  </m:oMath>
                </a14:m>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1251678" y="382384"/>
                <a:ext cx="10178322" cy="4986450"/>
              </a:xfrm>
              <a:blipFill>
                <a:blip r:embed="rId2"/>
                <a:stretch>
                  <a:fillRect l="-2934" t="-4523"/>
                </a:stretch>
              </a:blipFill>
            </p:spPr>
            <p:txBody>
              <a:bodyPr/>
              <a:lstStyle/>
              <a:p>
                <a:r>
                  <a:rPr lang="en-US">
                    <a:noFill/>
                  </a:rPr>
                  <a:t> </a:t>
                </a:r>
              </a:p>
            </p:txBody>
          </p:sp>
        </mc:Fallback>
      </mc:AlternateContent>
    </p:spTree>
    <p:extLst>
      <p:ext uri="{BB962C8B-B14F-4D97-AF65-F5344CB8AC3E}">
        <p14:creationId xmlns:p14="http://schemas.microsoft.com/office/powerpoint/2010/main" val="3935112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4"/>
            <a:ext cx="6377031" cy="4986450"/>
          </a:xfrm>
        </p:spPr>
        <p:txBody>
          <a:bodyPr>
            <a:normAutofit fontScale="90000"/>
          </a:bodyPr>
          <a:lstStyle/>
          <a:p>
            <a:r>
              <a:rPr lang="en-US" dirty="0" smtClean="0"/>
              <a:t>Question 5: </a:t>
            </a:r>
            <a:br>
              <a:rPr lang="en-US" dirty="0" smtClean="0"/>
            </a:br>
            <a:r>
              <a:rPr lang="en-US" dirty="0"/>
              <a:t/>
            </a:r>
            <a:br>
              <a:rPr lang="en-US" dirty="0"/>
            </a:br>
            <a:r>
              <a:rPr lang="en-US" sz="4000" dirty="0" smtClean="0"/>
              <a:t>The 400 members of the homeowners association voted for the new president. The person with the largest number of votes became the new president. Based on the chart, How many members voted for the winner? </a:t>
            </a:r>
            <a:endParaRPr lang="en-US" sz="4000" dirty="0"/>
          </a:p>
        </p:txBody>
      </p:sp>
      <p:graphicFrame>
        <p:nvGraphicFramePr>
          <p:cNvPr id="3" name="Table 2"/>
          <p:cNvGraphicFramePr>
            <a:graphicFrameLocks noGrp="1"/>
          </p:cNvGraphicFramePr>
          <p:nvPr>
            <p:extLst>
              <p:ext uri="{D42A27DB-BD31-4B8C-83A1-F6EECF244321}">
                <p14:modId xmlns:p14="http://schemas.microsoft.com/office/powerpoint/2010/main" val="2992971445"/>
              </p:ext>
            </p:extLst>
          </p:nvPr>
        </p:nvGraphicFramePr>
        <p:xfrm>
          <a:off x="7498079" y="2055552"/>
          <a:ext cx="4262848" cy="2204112"/>
        </p:xfrm>
        <a:graphic>
          <a:graphicData uri="http://schemas.openxmlformats.org/drawingml/2006/table">
            <a:tbl>
              <a:tblPr firstRow="1" bandRow="1">
                <a:tableStyleId>{5940675A-B579-460E-94D1-54222C63F5DA}</a:tableStyleId>
              </a:tblPr>
              <a:tblGrid>
                <a:gridCol w="2131424">
                  <a:extLst>
                    <a:ext uri="{9D8B030D-6E8A-4147-A177-3AD203B41FA5}">
                      <a16:colId xmlns:a16="http://schemas.microsoft.com/office/drawing/2014/main" val="2308835588"/>
                    </a:ext>
                  </a:extLst>
                </a:gridCol>
                <a:gridCol w="2131424">
                  <a:extLst>
                    <a:ext uri="{9D8B030D-6E8A-4147-A177-3AD203B41FA5}">
                      <a16:colId xmlns:a16="http://schemas.microsoft.com/office/drawing/2014/main" val="1224147572"/>
                    </a:ext>
                  </a:extLst>
                </a:gridCol>
              </a:tblGrid>
              <a:tr h="521344">
                <a:tc>
                  <a:txBody>
                    <a:bodyPr/>
                    <a:lstStyle/>
                    <a:p>
                      <a:pPr algn="ctr"/>
                      <a:r>
                        <a:rPr lang="en-US" b="1" dirty="0" smtClean="0"/>
                        <a:t>Name of Candidate</a:t>
                      </a:r>
                      <a:endParaRPr lang="en-US" b="1" dirty="0"/>
                    </a:p>
                  </a:txBody>
                  <a:tcPr anchor="ctr"/>
                </a:tc>
                <a:tc>
                  <a:txBody>
                    <a:bodyPr/>
                    <a:lstStyle/>
                    <a:p>
                      <a:pPr algn="ctr"/>
                      <a:r>
                        <a:rPr lang="en-US" b="1" dirty="0" smtClean="0"/>
                        <a:t>Percent of</a:t>
                      </a:r>
                      <a:r>
                        <a:rPr lang="en-US" b="1" baseline="0" dirty="0" smtClean="0"/>
                        <a:t> Votes</a:t>
                      </a:r>
                      <a:endParaRPr lang="en-US" b="1" dirty="0"/>
                    </a:p>
                  </a:txBody>
                  <a:tcPr anchor="ctr"/>
                </a:tc>
                <a:extLst>
                  <a:ext uri="{0D108BD9-81ED-4DB2-BD59-A6C34878D82A}">
                    <a16:rowId xmlns:a16="http://schemas.microsoft.com/office/drawing/2014/main" val="1754322862"/>
                  </a:ext>
                </a:extLst>
              </a:tr>
              <a:tr h="521344">
                <a:tc>
                  <a:txBody>
                    <a:bodyPr/>
                    <a:lstStyle/>
                    <a:p>
                      <a:pPr algn="ctr"/>
                      <a:r>
                        <a:rPr lang="en-US" b="1" dirty="0" smtClean="0"/>
                        <a:t>Lisa</a:t>
                      </a:r>
                      <a:endParaRPr lang="en-US" b="1" dirty="0"/>
                    </a:p>
                  </a:txBody>
                  <a:tcPr anchor="ctr"/>
                </a:tc>
                <a:tc>
                  <a:txBody>
                    <a:bodyPr/>
                    <a:lstStyle/>
                    <a:p>
                      <a:pPr algn="ctr"/>
                      <a:r>
                        <a:rPr lang="en-US" b="1" dirty="0" smtClean="0"/>
                        <a:t>40%</a:t>
                      </a:r>
                      <a:endParaRPr lang="en-US" b="1" dirty="0"/>
                    </a:p>
                  </a:txBody>
                  <a:tcPr anchor="ctr"/>
                </a:tc>
                <a:extLst>
                  <a:ext uri="{0D108BD9-81ED-4DB2-BD59-A6C34878D82A}">
                    <a16:rowId xmlns:a16="http://schemas.microsoft.com/office/drawing/2014/main" val="4116717309"/>
                  </a:ext>
                </a:extLst>
              </a:tr>
              <a:tr h="521344">
                <a:tc>
                  <a:txBody>
                    <a:bodyPr/>
                    <a:lstStyle/>
                    <a:p>
                      <a:pPr algn="ctr"/>
                      <a:r>
                        <a:rPr lang="en-US" b="1" dirty="0" smtClean="0"/>
                        <a:t>Larry</a:t>
                      </a:r>
                      <a:endParaRPr lang="en-US" b="1" dirty="0"/>
                    </a:p>
                  </a:txBody>
                  <a:tcPr anchor="ctr"/>
                </a:tc>
                <a:tc>
                  <a:txBody>
                    <a:bodyPr/>
                    <a:lstStyle/>
                    <a:p>
                      <a:pPr algn="ctr"/>
                      <a:r>
                        <a:rPr lang="en-US" b="1" dirty="0" smtClean="0"/>
                        <a:t>25% </a:t>
                      </a:r>
                      <a:endParaRPr lang="en-US" b="1" dirty="0"/>
                    </a:p>
                  </a:txBody>
                  <a:tcPr anchor="ctr"/>
                </a:tc>
                <a:extLst>
                  <a:ext uri="{0D108BD9-81ED-4DB2-BD59-A6C34878D82A}">
                    <a16:rowId xmlns:a16="http://schemas.microsoft.com/office/drawing/2014/main" val="2004979343"/>
                  </a:ext>
                </a:extLst>
              </a:tr>
              <a:tr h="521344">
                <a:tc>
                  <a:txBody>
                    <a:bodyPr/>
                    <a:lstStyle/>
                    <a:p>
                      <a:pPr algn="ctr"/>
                      <a:r>
                        <a:rPr lang="en-US" b="1" dirty="0" smtClean="0"/>
                        <a:t>George</a:t>
                      </a:r>
                      <a:endParaRPr lang="en-US" b="1" dirty="0"/>
                    </a:p>
                  </a:txBody>
                  <a:tcPr anchor="ctr"/>
                </a:tc>
                <a:tc>
                  <a:txBody>
                    <a:bodyPr/>
                    <a:lstStyle/>
                    <a:p>
                      <a:pPr algn="ctr"/>
                      <a:r>
                        <a:rPr lang="en-US" b="1" dirty="0" smtClean="0"/>
                        <a:t>35%</a:t>
                      </a:r>
                      <a:endParaRPr lang="en-US" b="1" dirty="0"/>
                    </a:p>
                  </a:txBody>
                  <a:tcPr anchor="ctr"/>
                </a:tc>
                <a:extLst>
                  <a:ext uri="{0D108BD9-81ED-4DB2-BD59-A6C34878D82A}">
                    <a16:rowId xmlns:a16="http://schemas.microsoft.com/office/drawing/2014/main" val="902477697"/>
                  </a:ext>
                </a:extLst>
              </a:tr>
            </a:tbl>
          </a:graphicData>
        </a:graphic>
      </p:graphicFrame>
    </p:spTree>
    <p:extLst>
      <p:ext uri="{BB962C8B-B14F-4D97-AF65-F5344CB8AC3E}">
        <p14:creationId xmlns:p14="http://schemas.microsoft.com/office/powerpoint/2010/main" val="1943369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4"/>
            <a:ext cx="10178322" cy="4986450"/>
          </a:xfrm>
        </p:spPr>
        <p:txBody>
          <a:bodyPr>
            <a:normAutofit fontScale="90000"/>
          </a:bodyPr>
          <a:lstStyle/>
          <a:p>
            <a:r>
              <a:rPr lang="en-US" dirty="0" smtClean="0"/>
              <a:t>Question 6: </a:t>
            </a:r>
            <a:br>
              <a:rPr lang="en-US" dirty="0" smtClean="0"/>
            </a:br>
            <a:r>
              <a:rPr lang="en-US" dirty="0"/>
              <a:t/>
            </a:r>
            <a:br>
              <a:rPr lang="en-US" dirty="0"/>
            </a:br>
            <a:r>
              <a:rPr lang="en-US" dirty="0" smtClean="0"/>
              <a:t>Jerry reconditions TVs and sells them for half of what they cost new. Write an equation to represent the cost of r (reconditioned TV cost) and N (cost of new </a:t>
            </a:r>
            <a:r>
              <a:rPr lang="en-US" dirty="0" err="1" smtClean="0"/>
              <a:t>tv</a:t>
            </a:r>
            <a:r>
              <a:rPr lang="en-US" dirty="0" smtClean="0"/>
              <a:t>). </a:t>
            </a:r>
            <a:endParaRPr lang="en-US" dirty="0"/>
          </a:p>
        </p:txBody>
      </p:sp>
    </p:spTree>
    <p:extLst>
      <p:ext uri="{BB962C8B-B14F-4D97-AF65-F5344CB8AC3E}">
        <p14:creationId xmlns:p14="http://schemas.microsoft.com/office/powerpoint/2010/main" val="974118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5552" y="169817"/>
            <a:ext cx="10178322" cy="4986450"/>
          </a:xfrm>
        </p:spPr>
        <p:txBody>
          <a:bodyPr>
            <a:normAutofit/>
          </a:bodyPr>
          <a:lstStyle/>
          <a:p>
            <a:r>
              <a:rPr lang="en-US" dirty="0" smtClean="0"/>
              <a:t>Question 7: </a:t>
            </a:r>
            <a:br>
              <a:rPr lang="en-US" dirty="0" smtClean="0"/>
            </a:br>
            <a:r>
              <a:rPr lang="en-US" sz="2800" dirty="0" smtClean="0"/>
              <a:t>  </a:t>
            </a:r>
            <a:r>
              <a:rPr lang="en-US" dirty="0"/>
              <a:t/>
            </a:r>
            <a:br>
              <a:rPr lang="en-US" dirty="0"/>
            </a:br>
            <a:r>
              <a:rPr lang="en-US" dirty="0" smtClean="0"/>
              <a:t>What is the total area for this figure? </a:t>
            </a:r>
            <a:r>
              <a:rPr lang="en-US" sz="3200" dirty="0" smtClean="0"/>
              <a:t>(All measurements are in inches) </a:t>
            </a:r>
            <a:r>
              <a:rPr lang="en-US" dirty="0" smtClean="0"/>
              <a:t/>
            </a:r>
            <a:br>
              <a:rPr lang="en-US" dirty="0" smtClean="0"/>
            </a:br>
            <a:endParaRPr lang="en-US" dirty="0"/>
          </a:p>
        </p:txBody>
      </p:sp>
      <p:grpSp>
        <p:nvGrpSpPr>
          <p:cNvPr id="6" name="Group 5"/>
          <p:cNvGrpSpPr/>
          <p:nvPr/>
        </p:nvGrpSpPr>
        <p:grpSpPr>
          <a:xfrm>
            <a:off x="5708468" y="2782388"/>
            <a:ext cx="1933303" cy="3627120"/>
            <a:chOff x="5643154" y="2521131"/>
            <a:chExt cx="1933303" cy="3627120"/>
          </a:xfrm>
        </p:grpSpPr>
        <p:sp>
          <p:nvSpPr>
            <p:cNvPr id="3" name="Rectangle 2"/>
            <p:cNvSpPr/>
            <p:nvPr/>
          </p:nvSpPr>
          <p:spPr>
            <a:xfrm>
              <a:off x="5643154" y="3722914"/>
              <a:ext cx="1933303" cy="1737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6072050" y="5460274"/>
              <a:ext cx="1075509" cy="6879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a:off x="5643154" y="2521131"/>
              <a:ext cx="1933303" cy="12017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5344920" y="2829600"/>
              <a:ext cx="1632600" cy="3855240"/>
            </p14:xfrm>
          </p:contentPart>
        </mc:Choice>
        <mc:Fallback xmlns="">
          <p:pic>
            <p:nvPicPr>
              <p:cNvPr id="7" name="Ink 6"/>
              <p:cNvPicPr/>
              <p:nvPr/>
            </p:nvPicPr>
            <p:blipFill>
              <a:blip r:embed="rId3"/>
              <a:stretch>
                <a:fillRect/>
              </a:stretch>
            </p:blipFill>
            <p:spPr>
              <a:xfrm>
                <a:off x="5335560" y="2820240"/>
                <a:ext cx="1651320" cy="3873960"/>
              </a:xfrm>
              <a:prstGeom prst="rect">
                <a:avLst/>
              </a:prstGeom>
            </p:spPr>
          </p:pic>
        </mc:Fallback>
      </mc:AlternateContent>
    </p:spTree>
    <p:extLst>
      <p:ext uri="{BB962C8B-B14F-4D97-AF65-F5344CB8AC3E}">
        <p14:creationId xmlns:p14="http://schemas.microsoft.com/office/powerpoint/2010/main" val="1064490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4"/>
            <a:ext cx="5893705" cy="4986450"/>
          </a:xfrm>
        </p:spPr>
        <p:txBody>
          <a:bodyPr>
            <a:normAutofit fontScale="90000"/>
          </a:bodyPr>
          <a:lstStyle/>
          <a:p>
            <a:r>
              <a:rPr lang="en-US" dirty="0" smtClean="0"/>
              <a:t>Question 8: </a:t>
            </a:r>
            <a:br>
              <a:rPr lang="en-US" dirty="0" smtClean="0"/>
            </a:br>
            <a:r>
              <a:rPr lang="en-US" dirty="0" smtClean="0"/>
              <a:t/>
            </a:r>
            <a:br>
              <a:rPr lang="en-US" dirty="0" smtClean="0"/>
            </a:br>
            <a:r>
              <a:rPr lang="en-US" dirty="0" smtClean="0"/>
              <a:t>Find the volume of this prism. Each cube has the edge lengths of ½ inches </a:t>
            </a:r>
            <a:r>
              <a:rPr lang="en-US" dirty="0"/>
              <a:t/>
            </a:r>
            <a:br>
              <a:rPr lang="en-US" dirty="0"/>
            </a:br>
            <a:endParaRPr lang="en-US" dirty="0"/>
          </a:p>
        </p:txBody>
      </p:sp>
      <p:pic>
        <p:nvPicPr>
          <p:cNvPr id="2050" name="Picture 2" descr="Image result for volume with fractional edge lengths"/>
          <p:cNvPicPr>
            <a:picLocks noChangeAspect="1" noChangeArrowheads="1"/>
          </p:cNvPicPr>
          <p:nvPr/>
        </p:nvPicPr>
        <p:blipFill rotWithShape="1">
          <a:blip r:embed="rId2">
            <a:extLst>
              <a:ext uri="{28A0092B-C50C-407E-A947-70E740481C1C}">
                <a14:useLocalDpi xmlns:a14="http://schemas.microsoft.com/office/drawing/2010/main" val="0"/>
              </a:ext>
            </a:extLst>
          </a:blip>
          <a:srcRect l="8687" t="10082" r="40099"/>
          <a:stretch/>
        </p:blipFill>
        <p:spPr bwMode="auto">
          <a:xfrm>
            <a:off x="6975566" y="1031965"/>
            <a:ext cx="4721991" cy="4663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122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TM10001106[[fn=Badge]]</Template>
  <TotalTime>219</TotalTime>
  <Words>95</Words>
  <Application>Microsoft Office PowerPoint</Application>
  <PresentationFormat>Widescreen</PresentationFormat>
  <Paragraphs>44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Cambria Math</vt:lpstr>
      <vt:lpstr>Gill Sans MT</vt:lpstr>
      <vt:lpstr>Impact</vt:lpstr>
      <vt:lpstr>Badge</vt:lpstr>
      <vt:lpstr>6th Grade Practice EOG Review</vt:lpstr>
      <vt:lpstr>Question 1:   What is the product of 15.4 and 2.6? </vt:lpstr>
      <vt:lpstr>Question 2:   Four people evenly share ¼ of a pizza. What fraction of the whole pizza with each person eat? </vt:lpstr>
      <vt:lpstr>Question 3:   Susan made a case for her iPad using the net shown. What is the total surface area of her iPad case? </vt:lpstr>
      <vt:lpstr>Question 4:   41/2  ÷  2/3</vt:lpstr>
      <vt:lpstr>Question 5:   The 400 members of the homeowners association voted for the new president. The person with the largest number of votes became the new president. Based on the chart, How many members voted for the winner? </vt:lpstr>
      <vt:lpstr>Question 6:   Jerry reconditions TVs and sells them for half of what they cost new. Write an equation to represent the cost of r (reconditioned TV cost) and N (cost of new tv). </vt:lpstr>
      <vt:lpstr>Question 7:     What is the total area for this figure? (All measurements are in inches)  </vt:lpstr>
      <vt:lpstr>Question 8:   Find the volume of this prism. Each cube has the edge lengths of ½ inches  </vt:lpstr>
      <vt:lpstr>Question 9:    5 + b^2 ∙ c ÷ 2  b= 5   and    c= 12 </vt:lpstr>
      <vt:lpstr>Question 10:   Janis is surveying her class for a report. She asks her classmates about their height in inches. How many students surveyed have a height greater than 70 inches?  </vt:lpstr>
      <vt:lpstr>Question 11:   Victor added three multi-digit numbers. The first number is 10.6 The second number was 10 times the first number. The third number was 10 times the second number. What was the sum?  </vt:lpstr>
      <vt:lpstr>Question 12:        How does the median compare to the interquartile range of the data? </vt:lpstr>
      <vt:lpstr>Question 13:   Lola has $50 in her savings account. She will add $5 each week and does not take any money out of the account. Write an expression to represent the amount in her savings account after X weeks. </vt:lpstr>
      <vt:lpstr>Question 14:   6,036 ÷ 12</vt:lpstr>
      <vt:lpstr>Question 15:   Solve the following using distributive property   5 ( 5 + 9 )</vt:lpstr>
      <vt:lpstr>Question 16:   If it takes 22 cookies to fill a tin, how many tins can a baker fill will 150 cookies? </vt:lpstr>
      <vt:lpstr>Question 17:   Kelly’s teacher asked her to place the fraction 28/3 on the number line. Between what two number will 28/3 fall? </vt:lpstr>
      <vt:lpstr>Answer Key: 1. 40.04  2. 1/16 3. 〖150 units〗^2 4. 6 3/4 5. 160 Members  6. r = n ÷ 2 7. 〖119 in〗^2 8. 〖27 units〗^3 9. 155  10. 8 students  11. 1176.6  12. Median=7 IQR=3 13. y=5x + 50 14. 503  15. 25 + 45 = 70 16. 6 tins, remainder 18  cookies  17. A=9    B=10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6th Grade Practice EOG Review</dc:title>
  <dc:creator>Rankin, Melissa L</dc:creator>
  <cp:lastModifiedBy>Rankin, Melissa L</cp:lastModifiedBy>
  <cp:revision>18</cp:revision>
  <dcterms:created xsi:type="dcterms:W3CDTF">2019-03-19T17:26:50Z</dcterms:created>
  <dcterms:modified xsi:type="dcterms:W3CDTF">2019-03-25T18:53:35Z</dcterms:modified>
</cp:coreProperties>
</file>