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97" r:id="rId6"/>
    <p:sldId id="296" r:id="rId7"/>
    <p:sldId id="306" r:id="rId8"/>
    <p:sldId id="262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83" autoAdjust="0"/>
    <p:restoredTop sz="97336" autoAdjust="0"/>
  </p:normalViewPr>
  <p:slideViewPr>
    <p:cSldViewPr>
      <p:cViewPr varScale="1">
        <p:scale>
          <a:sx n="70" d="100"/>
          <a:sy n="70" d="100"/>
        </p:scale>
        <p:origin x="2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BDC89-848B-4EE7-B5C8-EEB74ED7D0ED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3BB18-7DAD-4789-B46B-26A8F84B53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23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3BB18-7DAD-4789-B46B-26A8F84B532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97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3BB18-7DAD-4789-B46B-26A8F84B532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97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3BB18-7DAD-4789-B46B-26A8F84B532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97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3BB18-7DAD-4789-B46B-26A8F84B532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97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3BB18-7DAD-4789-B46B-26A8F84B532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97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3BB18-7DAD-4789-B46B-26A8F84B532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9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2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84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2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7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5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2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88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25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68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0406-7714-42D2-B909-ABC2252A55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33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10406-7714-42D2-B909-ABC2252A559B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C5547-87EA-46C9-9385-FE76FA147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80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5943600" cy="147002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Unit 5:  Area and Volume</a:t>
            </a:r>
            <a:br>
              <a:rPr lang="en-US" sz="4000" dirty="0" smtClean="0"/>
            </a:br>
            <a:r>
              <a:rPr lang="en-US" sz="4000" dirty="0" smtClean="0"/>
              <a:t>Part I:  Area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6400800" cy="2133600"/>
          </a:xfrm>
          <a:ln w="50800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Area of Parallelograms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Area of Triangles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Area of Trapezoids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Changes in Dimensions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Area of Composite Figures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72279"/>
            <a:ext cx="3048000" cy="216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67200"/>
            <a:ext cx="2598013" cy="206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2235" y="4630253"/>
            <a:ext cx="2657475" cy="167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28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1:  Area of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2:  Find the area of the parallelogram.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 rot="10800000">
            <a:off x="914399" y="1863588"/>
            <a:ext cx="2562225" cy="1413012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914398" y="1863588"/>
            <a:ext cx="0" cy="141301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86200" y="1524001"/>
            <a:ext cx="4876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base is 6 units, and the height is 8 units.</a:t>
            </a:r>
          </a:p>
          <a:p>
            <a:endParaRPr lang="en-US" dirty="0"/>
          </a:p>
          <a:p>
            <a:r>
              <a:rPr lang="en-US" dirty="0" smtClean="0"/>
              <a:t>A = </a:t>
            </a:r>
            <a:r>
              <a:rPr lang="en-US" dirty="0" err="1" smtClean="0"/>
              <a:t>bh</a:t>
            </a:r>
            <a:r>
              <a:rPr lang="en-US" dirty="0" smtClean="0"/>
              <a:t>               Area of parallelogram</a:t>
            </a:r>
          </a:p>
          <a:p>
            <a:r>
              <a:rPr lang="en-US" dirty="0" smtClean="0"/>
              <a:t>A = 20  x  11     Replace b with 20 and h with 11</a:t>
            </a:r>
          </a:p>
          <a:p>
            <a:r>
              <a:rPr lang="en-US" dirty="0" smtClean="0"/>
              <a:t>A = 220 	         Multiply</a:t>
            </a:r>
          </a:p>
          <a:p>
            <a:endParaRPr lang="en-US" dirty="0"/>
          </a:p>
          <a:p>
            <a:r>
              <a:rPr lang="en-US" dirty="0" smtClean="0"/>
              <a:t>The area is 220 square centimeters or 220 units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914398" y="3276601"/>
            <a:ext cx="381002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19300" y="337066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 cm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2362200"/>
            <a:ext cx="761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90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1:  Area of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Got It? Do these problems to find out.</a:t>
            </a:r>
          </a:p>
          <a:p>
            <a:pPr marL="0" indent="0">
              <a:buNone/>
            </a:pPr>
            <a:r>
              <a:rPr lang="en-US" dirty="0" smtClean="0"/>
              <a:t>a.                                               b.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432"/>
          <a:stretch/>
        </p:blipFill>
        <p:spPr bwMode="auto">
          <a:xfrm>
            <a:off x="626165" y="1851992"/>
            <a:ext cx="3171825" cy="1934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arallelogram 3"/>
          <p:cNvSpPr/>
          <p:nvPr/>
        </p:nvSpPr>
        <p:spPr>
          <a:xfrm>
            <a:off x="990600" y="2133600"/>
            <a:ext cx="2209800" cy="955812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2133600"/>
            <a:ext cx="0" cy="95581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/>
          <p:cNvSpPr/>
          <p:nvPr/>
        </p:nvSpPr>
        <p:spPr>
          <a:xfrm>
            <a:off x="5791200" y="1524001"/>
            <a:ext cx="1066800" cy="1828799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858000" y="1524001"/>
            <a:ext cx="0" cy="182879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629400" y="3352800"/>
            <a:ext cx="2286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010400" y="22537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91200" y="341747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89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1:  Area of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3:  Find the missing dimensions of the parallelogram.</a:t>
            </a:r>
          </a:p>
          <a:p>
            <a:pPr marL="0" indent="0">
              <a:buNone/>
            </a:pPr>
            <a:r>
              <a:rPr lang="en-US" dirty="0" smtClean="0"/>
              <a:t>a.            9 in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A = 45 in</a:t>
            </a:r>
            <a:r>
              <a:rPr lang="en-US" baseline="30000" dirty="0" smtClean="0"/>
              <a:t>2</a:t>
            </a:r>
            <a:r>
              <a:rPr lang="en-US" dirty="0" smtClean="0"/>
              <a:t>                                           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990600" y="2514600"/>
            <a:ext cx="2209800" cy="955812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72210" y="2483125"/>
            <a:ext cx="0" cy="95581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581400" y="1654034"/>
            <a:ext cx="49529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</a:t>
            </a:r>
            <a:r>
              <a:rPr lang="en-US" dirty="0" err="1" smtClean="0"/>
              <a:t>bh</a:t>
            </a:r>
            <a:r>
              <a:rPr lang="en-US" dirty="0" smtClean="0"/>
              <a:t>		Area of parallelogram</a:t>
            </a:r>
          </a:p>
          <a:p>
            <a:r>
              <a:rPr lang="en-US" dirty="0" smtClean="0"/>
              <a:t>45 = 9 x h    	Replace A with 45 and b with 9</a:t>
            </a:r>
          </a:p>
          <a:p>
            <a:r>
              <a:rPr lang="en-US" u="sng" dirty="0" smtClean="0"/>
              <a:t>45</a:t>
            </a:r>
            <a:r>
              <a:rPr lang="en-US" dirty="0" smtClean="0"/>
              <a:t> = </a:t>
            </a:r>
            <a:r>
              <a:rPr lang="en-US" u="sng" dirty="0" smtClean="0"/>
              <a:t>9 h</a:t>
            </a:r>
            <a:r>
              <a:rPr lang="en-US" dirty="0" smtClean="0"/>
              <a:t>                  	Divide each side by 9</a:t>
            </a:r>
          </a:p>
          <a:p>
            <a:r>
              <a:rPr lang="en-US" dirty="0"/>
              <a:t> </a:t>
            </a:r>
            <a:r>
              <a:rPr lang="en-US" dirty="0" smtClean="0"/>
              <a:t>9         9</a:t>
            </a:r>
          </a:p>
          <a:p>
            <a:pPr marL="342900" indent="-342900">
              <a:buAutoNum type="arabicPlain" startAt="5"/>
            </a:pPr>
            <a:r>
              <a:rPr lang="en-US" dirty="0" smtClean="0"/>
              <a:t>=    h		Simplify</a:t>
            </a:r>
          </a:p>
          <a:p>
            <a:pPr marL="342900" indent="-342900">
              <a:buAutoNum type="arabicPlain" startAt="5"/>
            </a:pPr>
            <a:endParaRPr lang="en-US" dirty="0"/>
          </a:p>
          <a:p>
            <a:r>
              <a:rPr lang="en-US" dirty="0" smtClean="0"/>
              <a:t>So, the height is 5 inches.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25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1:  Area of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Got It? Do these problems to find out.</a:t>
            </a:r>
          </a:p>
          <a:p>
            <a:pPr marL="0" indent="0">
              <a:buNone/>
            </a:pPr>
            <a:r>
              <a:rPr lang="en-US" dirty="0" smtClean="0"/>
              <a:t>c.                                               d. 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990600" y="2133600"/>
            <a:ext cx="2209800" cy="955812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2133600"/>
            <a:ext cx="0" cy="95581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arallelogram 10"/>
          <p:cNvSpPr/>
          <p:nvPr/>
        </p:nvSpPr>
        <p:spPr>
          <a:xfrm>
            <a:off x="5597387" y="2246639"/>
            <a:ext cx="1066800" cy="729733"/>
          </a:xfrm>
          <a:prstGeom prst="parallelogram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667500" y="2426012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96 yd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5996609" y="308941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</a:t>
            </a:r>
            <a:r>
              <a:rPr lang="en-US" dirty="0" err="1" smtClean="0"/>
              <a:t>yd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438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47800" y="323281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48 m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25861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1:  Area of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15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Example 4:  Jada is painting a replica of the national flag of Trinidad and Tobago for a research project.  Find the area of the black stripe.</a:t>
            </a:r>
          </a:p>
          <a:p>
            <a:pPr marL="0" indent="0">
              <a:buNone/>
            </a:pPr>
            <a:r>
              <a:rPr lang="en-US" sz="2800" i="1" dirty="0" smtClean="0"/>
              <a:t>The black stripe is shaped</a:t>
            </a:r>
          </a:p>
          <a:p>
            <a:pPr marL="0" indent="0">
              <a:buNone/>
            </a:pPr>
            <a:r>
              <a:rPr lang="en-US" sz="2800" i="1" dirty="0" smtClean="0"/>
              <a:t>like a parallelogram. So, use</a:t>
            </a:r>
          </a:p>
          <a:p>
            <a:pPr marL="0" indent="0">
              <a:buNone/>
            </a:pPr>
            <a:r>
              <a:rPr lang="en-US" sz="2800" i="1" dirty="0" smtClean="0"/>
              <a:t>the formula A = </a:t>
            </a:r>
            <a:r>
              <a:rPr lang="en-US" sz="2800" i="1" dirty="0" err="1" smtClean="0"/>
              <a:t>bh</a:t>
            </a:r>
            <a:r>
              <a:rPr lang="en-US" sz="2800" i="1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 = </a:t>
            </a:r>
            <a:r>
              <a:rPr lang="en-US" dirty="0" err="1" smtClean="0"/>
              <a:t>bh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= 6 ¾ x 12</a:t>
            </a:r>
          </a:p>
          <a:p>
            <a:pPr marL="0" indent="0">
              <a:buNone/>
            </a:pPr>
            <a:r>
              <a:rPr lang="en-US" dirty="0" smtClean="0"/>
              <a:t>A = 81</a:t>
            </a:r>
          </a:p>
          <a:p>
            <a:pPr marL="0" indent="0">
              <a:buNone/>
            </a:pPr>
            <a:r>
              <a:rPr lang="en-US" dirty="0" smtClean="0"/>
              <a:t>The area of the flag that is black is 81 square inches.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90800"/>
            <a:ext cx="3514725" cy="2108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38600" y="3505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in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00" y="46996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 ¾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7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1:  Area of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Guided Practice</a:t>
            </a:r>
          </a:p>
          <a:p>
            <a:pPr marL="0" indent="0">
              <a:buNone/>
            </a:pPr>
            <a:r>
              <a:rPr lang="en-US" dirty="0" smtClean="0"/>
              <a:t>Find the area of each parallelogram.</a:t>
            </a:r>
          </a:p>
          <a:p>
            <a:pPr marL="0" indent="0">
              <a:buNone/>
            </a:pPr>
            <a:r>
              <a:rPr lang="en-US" dirty="0" smtClean="0"/>
              <a:t>1.                                           2.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3. 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61458"/>
          <a:stretch/>
        </p:blipFill>
        <p:spPr bwMode="auto">
          <a:xfrm>
            <a:off x="914400" y="2057400"/>
            <a:ext cx="31718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arallelogram 3"/>
          <p:cNvSpPr/>
          <p:nvPr/>
        </p:nvSpPr>
        <p:spPr>
          <a:xfrm>
            <a:off x="1447800" y="2362200"/>
            <a:ext cx="1981200" cy="609600"/>
          </a:xfrm>
          <a:prstGeom prst="parallelogram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>
            <a:off x="5493026" y="2514600"/>
            <a:ext cx="1676400" cy="838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88326" y="206071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49548" y="274485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 </a:t>
            </a:r>
            <a:r>
              <a:rPr lang="en-US" dirty="0" err="1" smtClean="0"/>
              <a:t>ft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51" b="14886"/>
          <a:stretch/>
        </p:blipFill>
        <p:spPr bwMode="auto">
          <a:xfrm rot="10800000">
            <a:off x="897835" y="4267200"/>
            <a:ext cx="2905125" cy="1073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802960" y="4495800"/>
            <a:ext cx="8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828800" y="5356329"/>
            <a:ext cx="8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 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18321" y="4434582"/>
            <a:ext cx="8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5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1:  Area of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Guided Practice:  Find the area of each parallelogram.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Find the height of a parallelogram if its base is 35 centimeters and its area is 700 square centimeters.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The size of the parallelogram piece in a set of tangrams is shown below.  Find the area of the piece.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51" b="14886"/>
          <a:stretch/>
        </p:blipFill>
        <p:spPr bwMode="auto">
          <a:xfrm rot="10800000">
            <a:off x="6095999" y="3974503"/>
            <a:ext cx="1914524" cy="2073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010523" y="5011056"/>
            <a:ext cx="8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5.1 cm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00800" y="6023550"/>
            <a:ext cx="8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2.6 cm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333999" y="5011056"/>
            <a:ext cx="845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" y="762000"/>
            <a:ext cx="89154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Lesson 1:  Area of Parallelograms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7187" y="2514600"/>
            <a:ext cx="5715000" cy="2913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How are parallelograms related to triangles and rectangles?</a:t>
            </a:r>
          </a:p>
        </p:txBody>
      </p:sp>
    </p:spTree>
    <p:extLst>
      <p:ext uri="{BB962C8B-B14F-4D97-AF65-F5344CB8AC3E}">
        <p14:creationId xmlns:p14="http://schemas.microsoft.com/office/powerpoint/2010/main" val="17606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Georgia Standards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MCC6.G.1.Find </a:t>
            </a:r>
            <a:r>
              <a:rPr lang="en-US" sz="2400" dirty="0"/>
              <a:t>the area of right triangles, other triangles, special quadrilaterals, and polygons </a:t>
            </a:r>
            <a:r>
              <a:rPr lang="en-US" sz="2400" dirty="0" smtClean="0"/>
              <a:t>by composing </a:t>
            </a:r>
            <a:r>
              <a:rPr lang="en-US" sz="2400" dirty="0"/>
              <a:t>into rectangles or decomposing into triangles and other shapes; apply these </a:t>
            </a:r>
          </a:p>
          <a:p>
            <a:pPr marL="0" indent="0">
              <a:buNone/>
            </a:pPr>
            <a:r>
              <a:rPr lang="en-US" sz="2400" dirty="0"/>
              <a:t>techniques in the context of solving </a:t>
            </a:r>
            <a:r>
              <a:rPr lang="en-US" sz="2400" dirty="0" smtClean="0"/>
              <a:t>real world </a:t>
            </a:r>
            <a:r>
              <a:rPr lang="en-US" sz="2400" dirty="0"/>
              <a:t>and mathematical problems.</a:t>
            </a:r>
          </a:p>
          <a:p>
            <a:pPr marL="0" indent="0">
              <a:buNone/>
            </a:pPr>
            <a:r>
              <a:rPr lang="en-US" sz="2400" dirty="0" smtClean="0"/>
              <a:t>MCC6.G.2.Find </a:t>
            </a:r>
            <a:r>
              <a:rPr lang="en-US" sz="2400" dirty="0"/>
              <a:t>the volume of a right rectangular prism with fractional edge lengths by </a:t>
            </a:r>
            <a:r>
              <a:rPr lang="en-US" sz="2400" dirty="0" smtClean="0"/>
              <a:t>packing </a:t>
            </a:r>
            <a:r>
              <a:rPr lang="en-US" sz="2400" dirty="0"/>
              <a:t>it with unit cubes of the appropriate unit fraction edge lengths, and show that the volume </a:t>
            </a:r>
          </a:p>
          <a:p>
            <a:pPr marL="0" indent="0">
              <a:buNone/>
            </a:pPr>
            <a:r>
              <a:rPr lang="en-US" sz="2400" dirty="0" smtClean="0"/>
              <a:t>is </a:t>
            </a:r>
            <a:r>
              <a:rPr lang="en-US" sz="2400" dirty="0"/>
              <a:t>the same as would be found by multiplying the edge lengths of the prism. Apply the formulas </a:t>
            </a:r>
            <a:r>
              <a:rPr lang="en-US" sz="2400" dirty="0" smtClean="0"/>
              <a:t>V </a:t>
            </a:r>
            <a:r>
              <a:rPr lang="en-US" sz="2400" dirty="0"/>
              <a:t>= l w </a:t>
            </a:r>
            <a:r>
              <a:rPr lang="en-US" sz="2400" dirty="0" smtClean="0"/>
              <a:t>h and V </a:t>
            </a:r>
            <a:r>
              <a:rPr lang="en-US" sz="2400" dirty="0"/>
              <a:t>= b </a:t>
            </a:r>
            <a:r>
              <a:rPr lang="en-US" sz="2400" dirty="0" smtClean="0"/>
              <a:t>h to </a:t>
            </a:r>
            <a:r>
              <a:rPr lang="en-US" sz="2400" dirty="0"/>
              <a:t>find volumes of right rectangular prisms </a:t>
            </a:r>
            <a:r>
              <a:rPr lang="en-US" sz="2400" dirty="0" smtClean="0"/>
              <a:t>with </a:t>
            </a:r>
            <a:r>
              <a:rPr lang="en-US" sz="2400" dirty="0"/>
              <a:t>fractional edge lengths in </a:t>
            </a:r>
            <a:r>
              <a:rPr lang="en-US" sz="2400" dirty="0" smtClean="0"/>
              <a:t>the </a:t>
            </a:r>
            <a:r>
              <a:rPr lang="en-US" sz="2400" dirty="0"/>
              <a:t>context of solving </a:t>
            </a:r>
            <a:r>
              <a:rPr lang="en-US" sz="2400" dirty="0" smtClean="0"/>
              <a:t>real -world </a:t>
            </a:r>
            <a:r>
              <a:rPr lang="en-US" sz="2400" dirty="0"/>
              <a:t>and mathematical problems.</a:t>
            </a:r>
          </a:p>
          <a:p>
            <a:pPr marL="0" indent="0">
              <a:buNone/>
            </a:pPr>
            <a:r>
              <a:rPr lang="en-US" sz="2400" dirty="0" smtClean="0"/>
              <a:t>MCC6.G.4.Represent three - dimensional </a:t>
            </a:r>
            <a:r>
              <a:rPr lang="en-US" sz="2400" dirty="0"/>
              <a:t>figures using nets made up of rectangles and triangles, </a:t>
            </a:r>
            <a:r>
              <a:rPr lang="en-US" sz="2400" dirty="0" smtClean="0"/>
              <a:t>and </a:t>
            </a:r>
            <a:r>
              <a:rPr lang="en-US" sz="2400" dirty="0"/>
              <a:t>use the nets to find the surface area of these figures. </a:t>
            </a:r>
          </a:p>
        </p:txBody>
      </p:sp>
    </p:spTree>
    <p:extLst>
      <p:ext uri="{BB962C8B-B14F-4D97-AF65-F5344CB8AC3E}">
        <p14:creationId xmlns:p14="http://schemas.microsoft.com/office/powerpoint/2010/main" val="350233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Mathematical Practices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</p:spPr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dirty="0" smtClean="0"/>
              <a:t>Make </a:t>
            </a:r>
            <a:r>
              <a:rPr lang="en-US" dirty="0"/>
              <a:t>sense of problems and persevere in solving them.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Reason abstractly and quantitatively.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Construct viable arguments and critique the reasoning of others.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Model with mathematics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Use appropriate tools strategically.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Attend to precision.</a:t>
            </a:r>
          </a:p>
          <a:p>
            <a:pPr marL="514350" lvl="0" indent="-514350">
              <a:buFont typeface="+mj-lt"/>
              <a:buAutoNum type="arabicParenR"/>
            </a:pPr>
            <a:r>
              <a:rPr lang="en-US" dirty="0"/>
              <a:t>Look for and make use of structure.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  Look for and express regularity in repeated reasoning</a:t>
            </a:r>
          </a:p>
        </p:txBody>
      </p:sp>
    </p:spTree>
    <p:extLst>
      <p:ext uri="{BB962C8B-B14F-4D97-AF65-F5344CB8AC3E}">
        <p14:creationId xmlns:p14="http://schemas.microsoft.com/office/powerpoint/2010/main" val="392811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Essential Questions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Autofit/>
          </a:bodyPr>
          <a:lstStyle/>
          <a:p>
            <a:r>
              <a:rPr lang="en-US" sz="3600" dirty="0" smtClean="0"/>
              <a:t>How does measurement help you solve problems in everyday life?</a:t>
            </a:r>
          </a:p>
          <a:p>
            <a:r>
              <a:rPr lang="en-US" sz="3600" dirty="0" smtClean="0"/>
              <a:t>How do you find the areas and missing dimensions of parallelograms?</a:t>
            </a:r>
          </a:p>
          <a:p>
            <a:r>
              <a:rPr lang="en-US" sz="3600" dirty="0" smtClean="0"/>
              <a:t>How are parallelograms related to triangles and rectangles?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722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/>
              <a:t>Area</a:t>
            </a:r>
            <a:r>
              <a:rPr lang="en-US" dirty="0" smtClean="0"/>
              <a:t>:  is the number of square units needed to cover the surface of the figure.</a:t>
            </a:r>
          </a:p>
          <a:p>
            <a:pPr marL="0" indent="0">
              <a:buNone/>
            </a:pPr>
            <a:r>
              <a:rPr lang="en-US" u="sng" dirty="0" smtClean="0"/>
              <a:t>Base</a:t>
            </a:r>
            <a:r>
              <a:rPr lang="en-US" dirty="0" smtClean="0"/>
              <a:t>:  a side or bottom.</a:t>
            </a:r>
          </a:p>
          <a:p>
            <a:pPr marL="0" indent="0">
              <a:buNone/>
            </a:pPr>
            <a:r>
              <a:rPr lang="en-US" u="sng" dirty="0" smtClean="0"/>
              <a:t>Composite Figure:  </a:t>
            </a:r>
            <a:r>
              <a:rPr lang="en-US" dirty="0" smtClean="0"/>
              <a:t>is a figure made of two or more two-dimensional figures.</a:t>
            </a:r>
          </a:p>
          <a:p>
            <a:pPr marL="0" indent="0">
              <a:buNone/>
            </a:pPr>
            <a:r>
              <a:rPr lang="en-US" u="sng" dirty="0" smtClean="0"/>
              <a:t>Congruent</a:t>
            </a:r>
            <a:r>
              <a:rPr lang="en-US" dirty="0" smtClean="0"/>
              <a:t>:  figures that are the same shape and size.</a:t>
            </a:r>
          </a:p>
          <a:p>
            <a:pPr marL="0" indent="0">
              <a:buNone/>
            </a:pPr>
            <a:r>
              <a:rPr lang="en-US" u="sng" dirty="0" smtClean="0"/>
              <a:t>Formula:  </a:t>
            </a:r>
            <a:r>
              <a:rPr lang="en-US" dirty="0" smtClean="0"/>
              <a:t>an equation that shows the relationship among certain quantities.</a:t>
            </a:r>
          </a:p>
          <a:p>
            <a:pPr marL="0" indent="0">
              <a:buNone/>
            </a:pPr>
            <a:r>
              <a:rPr lang="en-US" u="sng" dirty="0" smtClean="0"/>
              <a:t>Height:  </a:t>
            </a:r>
            <a:r>
              <a:rPr lang="en-US" dirty="0" smtClean="0"/>
              <a:t>is the perpendicular distance from the base to the opposite side.</a:t>
            </a:r>
          </a:p>
          <a:p>
            <a:pPr marL="0" indent="0">
              <a:buNone/>
            </a:pPr>
            <a:r>
              <a:rPr lang="en-US" u="sng" dirty="0" smtClean="0"/>
              <a:t>Parallelogram</a:t>
            </a:r>
            <a:r>
              <a:rPr lang="en-US" dirty="0" smtClean="0"/>
              <a:t>:  is a quadrilateral with opposite sides parallel and opposite sides the same length.</a:t>
            </a:r>
          </a:p>
          <a:p>
            <a:pPr marL="0" indent="0">
              <a:buNone/>
            </a:pPr>
            <a:r>
              <a:rPr lang="en-US" u="sng" dirty="0" smtClean="0"/>
              <a:t>Polygon</a:t>
            </a:r>
            <a:r>
              <a:rPr lang="en-US" dirty="0" smtClean="0"/>
              <a:t>:  is a closed figure formed by 3 or more straight lines. </a:t>
            </a:r>
          </a:p>
          <a:p>
            <a:pPr marL="0" indent="0">
              <a:buNone/>
            </a:pPr>
            <a:r>
              <a:rPr lang="en-US" u="sng" dirty="0" smtClean="0"/>
              <a:t>Rhombus</a:t>
            </a:r>
            <a:r>
              <a:rPr lang="en-US" dirty="0" smtClean="0"/>
              <a:t>:  is a parallelogram with four equal sides.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5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Area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5410200" cy="5211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Parallelogram         A = </a:t>
            </a:r>
            <a:r>
              <a:rPr lang="en-US" dirty="0" err="1" smtClean="0"/>
              <a:t>bh</a:t>
            </a: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Triangle		A = 1/2bh </a:t>
            </a:r>
            <a:r>
              <a:rPr lang="en-US" dirty="0" smtClean="0"/>
              <a:t>                     			    or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dirty="0" smtClean="0"/>
              <a:t>A </a:t>
            </a:r>
            <a:r>
              <a:rPr lang="en-US" dirty="0" smtClean="0"/>
              <a:t>= </a:t>
            </a:r>
            <a:r>
              <a:rPr lang="en-US" u="sng" dirty="0" err="1" smtClean="0"/>
              <a:t>bh</a:t>
            </a:r>
            <a:r>
              <a:rPr lang="en-US" dirty="0" smtClean="0"/>
              <a:t>                                                           			</a:t>
            </a: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Trapezoid        A = 1/2h(b1 + b2)    </a:t>
            </a:r>
            <a:r>
              <a:rPr lang="en-US" dirty="0" smtClean="0"/>
              <a:t>				or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A = </a:t>
            </a:r>
            <a:r>
              <a:rPr lang="en-US" u="sng" dirty="0" smtClean="0"/>
              <a:t>h(b1 + b2)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399" y="792162"/>
            <a:ext cx="5418161" cy="960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4439" y="1874838"/>
            <a:ext cx="5418160" cy="20113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4438" y="4008437"/>
            <a:ext cx="5418161" cy="2117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24600" y="775102"/>
            <a:ext cx="1981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Remember: 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Determine </a:t>
            </a:r>
            <a:r>
              <a:rPr lang="en-US" sz="2000" dirty="0"/>
              <a:t>the </a:t>
            </a:r>
            <a:r>
              <a:rPr lang="en-US" sz="2000" dirty="0" smtClean="0"/>
              <a:t>Shape</a:t>
            </a:r>
          </a:p>
          <a:p>
            <a:pPr marL="342900" indent="-342900">
              <a:buAutoNum type="arabicPeriod"/>
            </a:pPr>
            <a:r>
              <a:rPr lang="en-US" sz="2000" dirty="0"/>
              <a:t>Write the </a:t>
            </a:r>
            <a:r>
              <a:rPr lang="en-US" sz="2000" dirty="0" smtClean="0"/>
              <a:t>Formula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Plug </a:t>
            </a:r>
            <a:r>
              <a:rPr lang="en-US" sz="2000" dirty="0"/>
              <a:t>Into the Formula Info </a:t>
            </a:r>
            <a:r>
              <a:rPr lang="en-US" sz="2000" dirty="0" smtClean="0"/>
              <a:t>Given</a:t>
            </a:r>
          </a:p>
          <a:p>
            <a:pPr marL="342900" indent="-342900">
              <a:buAutoNum type="arabicPeriod"/>
            </a:pPr>
            <a:r>
              <a:rPr lang="en-US" sz="2000" dirty="0"/>
              <a:t> Perform Order of Operations and Show </a:t>
            </a:r>
            <a:r>
              <a:rPr lang="en-US" sz="2000" dirty="0" smtClean="0"/>
              <a:t>Work</a:t>
            </a:r>
          </a:p>
          <a:p>
            <a:r>
              <a:rPr lang="en-US" sz="2000" dirty="0" smtClean="0"/>
              <a:t>5. Solution Check</a:t>
            </a:r>
          </a:p>
          <a:p>
            <a:pPr lvl="0"/>
            <a:r>
              <a:rPr lang="en-US" sz="2000" dirty="0" smtClean="0"/>
              <a:t>6. </a:t>
            </a:r>
            <a:r>
              <a:rPr lang="en-US" sz="2000" dirty="0"/>
              <a:t>Check Solution</a:t>
            </a:r>
          </a:p>
          <a:p>
            <a:r>
              <a:rPr lang="en-US" sz="2000" dirty="0"/>
              <a:t>Does It Make Sense</a:t>
            </a:r>
            <a:r>
              <a:rPr lang="en-US" sz="2000" dirty="0" smtClean="0"/>
              <a:t>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561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42164">
            <a:off x="555027" y="4181006"/>
            <a:ext cx="1331553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Area Foldable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252092"/>
              </p:ext>
            </p:extLst>
          </p:nvPr>
        </p:nvGraphicFramePr>
        <p:xfrm>
          <a:off x="457200" y="914400"/>
          <a:ext cx="8229600" cy="571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2857500"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a Rectangle</a:t>
                      </a:r>
                      <a:endParaRPr lang="en-US" dirty="0"/>
                    </a:p>
                    <a:p>
                      <a:r>
                        <a:rPr lang="en-US" dirty="0" smtClean="0"/>
                        <a:t>A = </a:t>
                      </a:r>
                      <a:r>
                        <a:rPr lang="en-US" dirty="0" err="1" smtClean="0"/>
                        <a:t>lw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 = </a:t>
                      </a:r>
                      <a:r>
                        <a:rPr lang="en-US" dirty="0" err="1" smtClean="0"/>
                        <a:t>bh</a:t>
                      </a:r>
                      <a:endParaRPr lang="en-US" dirty="0"/>
                    </a:p>
                    <a:p>
                      <a:pPr algn="r"/>
                      <a:r>
                        <a:rPr lang="en-US" dirty="0" smtClean="0"/>
                        <a:t>Area of a Parallelogram</a:t>
                      </a:r>
                      <a:endParaRPr lang="en-US" dirty="0"/>
                    </a:p>
                  </a:txBody>
                  <a:tcPr/>
                </a:tc>
              </a:tr>
              <a:tr h="2857500"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a Triangle</a:t>
                      </a:r>
                      <a:endParaRPr lang="en-US" dirty="0"/>
                    </a:p>
                    <a:p>
                      <a:r>
                        <a:rPr lang="en-US" dirty="0" smtClean="0"/>
                        <a:t>A = ½ </a:t>
                      </a:r>
                      <a:r>
                        <a:rPr lang="en-US" dirty="0" err="1" smtClean="0"/>
                        <a:t>bh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A = ½ (b1 + b2)h</a:t>
                      </a:r>
                      <a:endParaRPr lang="en-US" dirty="0"/>
                    </a:p>
                    <a:p>
                      <a:pPr algn="r"/>
                      <a:r>
                        <a:rPr lang="en-US" dirty="0" smtClean="0"/>
                        <a:t>Area of a Trapezoid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3143" y="1741004"/>
            <a:ext cx="838200" cy="1535596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7010400" y="1740294"/>
            <a:ext cx="1447800" cy="1295400"/>
          </a:xfrm>
          <a:prstGeom prst="parallelogram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629557" y="5116506"/>
            <a:ext cx="1143000" cy="1371600"/>
          </a:xfrm>
          <a:prstGeom prst="rtTriangl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7204529" y="4457700"/>
            <a:ext cx="1295400" cy="685800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1486807" y="5096549"/>
            <a:ext cx="571500" cy="6858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1" r="7330"/>
          <a:stretch/>
        </p:blipFill>
        <p:spPr bwMode="auto">
          <a:xfrm>
            <a:off x="6598556" y="5486400"/>
            <a:ext cx="1944915" cy="1001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715860" y="1410291"/>
            <a:ext cx="684893" cy="6600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0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Area Foldable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819811"/>
              </p:ext>
            </p:extLst>
          </p:nvPr>
        </p:nvGraphicFramePr>
        <p:xfrm>
          <a:off x="457200" y="914400"/>
          <a:ext cx="8229600" cy="571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857500"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a Rectangle</a:t>
                      </a:r>
                    </a:p>
                    <a:p>
                      <a:r>
                        <a:rPr lang="en-US" sz="2000" dirty="0" smtClean="0"/>
                        <a:t>A = </a:t>
                      </a:r>
                      <a:r>
                        <a:rPr lang="en-US" sz="2000" dirty="0" err="1" smtClean="0"/>
                        <a:t>lw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A = (9cm)(3cm)</a:t>
                      </a:r>
                    </a:p>
                    <a:p>
                      <a:r>
                        <a:rPr lang="en-US" sz="2000" dirty="0" smtClean="0"/>
                        <a:t>A=</a:t>
                      </a:r>
                      <a:r>
                        <a:rPr lang="en-US" sz="2000" baseline="0" dirty="0" smtClean="0"/>
                        <a:t> 27 cm</a:t>
                      </a:r>
                      <a:r>
                        <a:rPr lang="en-US" sz="2000" baseline="30000" dirty="0" smtClean="0"/>
                        <a:t>2</a:t>
                      </a:r>
                      <a:endParaRPr 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= </a:t>
                      </a:r>
                      <a:r>
                        <a:rPr lang="en-US" dirty="0" err="1" smtClean="0"/>
                        <a:t>lw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9 cm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3 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= </a:t>
                      </a:r>
                      <a:r>
                        <a:rPr lang="en-US" dirty="0" err="1" smtClean="0"/>
                        <a:t>bh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               6 in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4 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a Parallelogram</a:t>
                      </a:r>
                    </a:p>
                    <a:p>
                      <a:r>
                        <a:rPr lang="en-US" sz="2400" dirty="0" smtClean="0"/>
                        <a:t>A = </a:t>
                      </a:r>
                      <a:r>
                        <a:rPr lang="en-US" sz="2400" dirty="0" err="1" smtClean="0"/>
                        <a:t>bh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A = (4in)(6in)</a:t>
                      </a:r>
                    </a:p>
                    <a:p>
                      <a:r>
                        <a:rPr lang="en-US" sz="2400" dirty="0" smtClean="0"/>
                        <a:t>A=</a:t>
                      </a:r>
                      <a:r>
                        <a:rPr lang="en-US" sz="2400" baseline="0" dirty="0" smtClean="0"/>
                        <a:t> 24 in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baseline="30000" dirty="0"/>
                    </a:p>
                  </a:txBody>
                  <a:tcPr/>
                </a:tc>
              </a:tr>
              <a:tr h="2857500"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a Triangle</a:t>
                      </a:r>
                    </a:p>
                    <a:p>
                      <a:r>
                        <a:rPr lang="en-US" sz="2400" dirty="0" smtClean="0"/>
                        <a:t>A=</a:t>
                      </a:r>
                      <a:r>
                        <a:rPr lang="en-US" sz="2400" baseline="0" dirty="0" smtClean="0"/>
                        <a:t> ½ </a:t>
                      </a:r>
                      <a:r>
                        <a:rPr lang="en-US" sz="2400" baseline="0" dirty="0" err="1" smtClean="0"/>
                        <a:t>bh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A= ½(6m)(7m)</a:t>
                      </a:r>
                    </a:p>
                    <a:p>
                      <a:r>
                        <a:rPr lang="en-US" sz="2400" baseline="0" dirty="0" smtClean="0"/>
                        <a:t>A = ½ (42m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baseline="0" dirty="0" smtClean="0"/>
                        <a:t>)</a:t>
                      </a:r>
                    </a:p>
                    <a:p>
                      <a:r>
                        <a:rPr lang="en-US" sz="2400" baseline="0" dirty="0" smtClean="0"/>
                        <a:t>A = 21 m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= ½ </a:t>
                      </a:r>
                      <a:r>
                        <a:rPr lang="en-US" dirty="0" err="1" smtClean="0"/>
                        <a:t>bh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7m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  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= ½ (b1 + b2)h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2cm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3cm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   6cm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Area of a Trapezoid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 = ½ (b1 + b2)h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 = ½</a:t>
                      </a:r>
                      <a:r>
                        <a:rPr lang="en-US" sz="1400" dirty="0" smtClean="0"/>
                        <a:t>(2cm + 4cm)3cm</a:t>
                      </a:r>
                    </a:p>
                    <a:p>
                      <a:r>
                        <a:rPr lang="en-US" dirty="0" smtClean="0"/>
                        <a:t>A =</a:t>
                      </a:r>
                      <a:r>
                        <a:rPr lang="en-US" baseline="0" dirty="0" smtClean="0"/>
                        <a:t> ½ (6cm)3cm</a:t>
                      </a:r>
                    </a:p>
                    <a:p>
                      <a:r>
                        <a:rPr lang="en-US" baseline="0" dirty="0" smtClean="0"/>
                        <a:t>A = ½ (18cm</a:t>
                      </a:r>
                      <a:r>
                        <a:rPr lang="en-US" baseline="30000" dirty="0" smtClean="0"/>
                        <a:t>2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r>
                        <a:rPr lang="en-US" baseline="0" dirty="0" smtClean="0"/>
                        <a:t>A = 9cm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200400" y="1500808"/>
            <a:ext cx="838200" cy="1535596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4876800" y="1741004"/>
            <a:ext cx="1447800" cy="1295400"/>
          </a:xfrm>
          <a:prstGeom prst="parallelogram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/>
          <p:cNvSpPr/>
          <p:nvPr/>
        </p:nvSpPr>
        <p:spPr>
          <a:xfrm>
            <a:off x="3048000" y="4495800"/>
            <a:ext cx="1143000" cy="1371600"/>
          </a:xfrm>
          <a:prstGeom prst="rtTriangl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4876800" y="5029200"/>
            <a:ext cx="1295400" cy="685800"/>
          </a:xfrm>
          <a:prstGeom prst="trapezoid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036457" y="5029200"/>
            <a:ext cx="0" cy="685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01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1:  Area of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1:  Find the area of the parallelogram.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4"/>
          <a:stretch/>
        </p:blipFill>
        <p:spPr bwMode="auto">
          <a:xfrm>
            <a:off x="609600" y="1524001"/>
            <a:ext cx="3171825" cy="3193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arallelogram 3"/>
          <p:cNvSpPr/>
          <p:nvPr/>
        </p:nvSpPr>
        <p:spPr>
          <a:xfrm>
            <a:off x="914399" y="1863588"/>
            <a:ext cx="2562225" cy="2514600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537252" y="1863588"/>
            <a:ext cx="0" cy="25146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038600" y="1524001"/>
            <a:ext cx="472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base is 6 units, and the height is 8 units.</a:t>
            </a:r>
          </a:p>
          <a:p>
            <a:endParaRPr lang="en-US" dirty="0"/>
          </a:p>
          <a:p>
            <a:r>
              <a:rPr lang="en-US" dirty="0" smtClean="0"/>
              <a:t>A = </a:t>
            </a:r>
            <a:r>
              <a:rPr lang="en-US" dirty="0" err="1" smtClean="0"/>
              <a:t>bh</a:t>
            </a:r>
            <a:r>
              <a:rPr lang="en-US" dirty="0" smtClean="0"/>
              <a:t>               Area of parallelogram</a:t>
            </a:r>
          </a:p>
          <a:p>
            <a:r>
              <a:rPr lang="en-US" dirty="0" smtClean="0"/>
              <a:t>A = 6  x  8         Replace b with 6 and h with 8</a:t>
            </a:r>
          </a:p>
          <a:p>
            <a:r>
              <a:rPr lang="en-US" dirty="0" smtClean="0"/>
              <a:t>A = 48 	        Multiply</a:t>
            </a:r>
          </a:p>
          <a:p>
            <a:endParaRPr lang="en-US" dirty="0"/>
          </a:p>
          <a:p>
            <a:r>
              <a:rPr lang="en-US" dirty="0" smtClean="0"/>
              <a:t>The area is 48 square units or 48 units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715000"/>
            <a:ext cx="7696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Area measurement can be written using abbreviations and an exponent of 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993</Words>
  <Application>Microsoft Office PowerPoint</Application>
  <PresentationFormat>On-screen Show (4:3)</PresentationFormat>
  <Paragraphs>201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Unit 5:  Area and Volume Part I:  Area</vt:lpstr>
      <vt:lpstr>Georgia Standards</vt:lpstr>
      <vt:lpstr>Mathematical Practices </vt:lpstr>
      <vt:lpstr>Essential Questions</vt:lpstr>
      <vt:lpstr>Vocabulary </vt:lpstr>
      <vt:lpstr>Area Formulas</vt:lpstr>
      <vt:lpstr>Area Foldable</vt:lpstr>
      <vt:lpstr>Area Foldable</vt:lpstr>
      <vt:lpstr>Lesson 1:  Area of Parallelograms</vt:lpstr>
      <vt:lpstr>Lesson 1:  Area of Parallelograms</vt:lpstr>
      <vt:lpstr>Lesson 1:  Area of Parallelograms</vt:lpstr>
      <vt:lpstr>Lesson 1:  Area of Parallelograms</vt:lpstr>
      <vt:lpstr>Lesson 1:  Area of Parallelograms</vt:lpstr>
      <vt:lpstr>Lesson 1:  Area of Parallelograms</vt:lpstr>
      <vt:lpstr>Lesson 1:  Area of Parallelograms</vt:lpstr>
      <vt:lpstr>Lesson 1:  Area of Parallelograms</vt:lpstr>
      <vt:lpstr>Lesson 1:  Area of Parallelograms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Inequalities Part II:  Lessons 5-7</dc:title>
  <dc:creator>Owner</dc:creator>
  <cp:lastModifiedBy>Johnson, Paula</cp:lastModifiedBy>
  <cp:revision>48</cp:revision>
  <dcterms:created xsi:type="dcterms:W3CDTF">2014-01-20T23:06:08Z</dcterms:created>
  <dcterms:modified xsi:type="dcterms:W3CDTF">2014-02-26T20:12:22Z</dcterms:modified>
</cp:coreProperties>
</file>