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59" r:id="rId4"/>
    <p:sldId id="260" r:id="rId5"/>
    <p:sldId id="297" r:id="rId6"/>
    <p:sldId id="308" r:id="rId7"/>
    <p:sldId id="312" r:id="rId8"/>
    <p:sldId id="313" r:id="rId9"/>
    <p:sldId id="309" r:id="rId10"/>
    <p:sldId id="315" r:id="rId11"/>
    <p:sldId id="316" r:id="rId12"/>
    <p:sldId id="317" r:id="rId13"/>
    <p:sldId id="311" r:id="rId14"/>
    <p:sldId id="296" r:id="rId15"/>
    <p:sldId id="318" r:id="rId16"/>
    <p:sldId id="310" r:id="rId17"/>
    <p:sldId id="306" r:id="rId18"/>
    <p:sldId id="262" r:id="rId19"/>
    <p:sldId id="298" r:id="rId20"/>
    <p:sldId id="299" r:id="rId21"/>
    <p:sldId id="301" r:id="rId22"/>
    <p:sldId id="302" r:id="rId23"/>
    <p:sldId id="303" r:id="rId24"/>
    <p:sldId id="304" r:id="rId25"/>
    <p:sldId id="305" r:id="rId26"/>
    <p:sldId id="279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86" autoAdjust="0"/>
    <p:restoredTop sz="97336" autoAdjust="0"/>
  </p:normalViewPr>
  <p:slideViewPr>
    <p:cSldViewPr>
      <p:cViewPr varScale="1">
        <p:scale>
          <a:sx n="70" d="100"/>
          <a:sy n="70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425" cy="466578"/>
          </a:xfrm>
          <a:prstGeom prst="rect">
            <a:avLst/>
          </a:prstGeom>
        </p:spPr>
        <p:txBody>
          <a:bodyPr vert="horz" lIns="91963" tIns="45982" rIns="91963" bIns="459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79" y="1"/>
            <a:ext cx="3038425" cy="466578"/>
          </a:xfrm>
          <a:prstGeom prst="rect">
            <a:avLst/>
          </a:prstGeom>
        </p:spPr>
        <p:txBody>
          <a:bodyPr vert="horz" lIns="91963" tIns="45982" rIns="91963" bIns="45982" rtlCol="0"/>
          <a:lstStyle>
            <a:lvl1pPr algn="r">
              <a:defRPr sz="1200"/>
            </a:lvl1pPr>
          </a:lstStyle>
          <a:p>
            <a:fld id="{6324765C-FA93-449F-A3EF-097D85C3E8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8425" cy="466578"/>
          </a:xfrm>
          <a:prstGeom prst="rect">
            <a:avLst/>
          </a:prstGeom>
        </p:spPr>
        <p:txBody>
          <a:bodyPr vert="horz" lIns="91963" tIns="45982" rIns="91963" bIns="459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79" y="8829822"/>
            <a:ext cx="3038425" cy="466578"/>
          </a:xfrm>
          <a:prstGeom prst="rect">
            <a:avLst/>
          </a:prstGeom>
        </p:spPr>
        <p:txBody>
          <a:bodyPr vert="horz" lIns="91963" tIns="45982" rIns="91963" bIns="45982" rtlCol="0" anchor="b"/>
          <a:lstStyle>
            <a:lvl1pPr algn="r">
              <a:defRPr sz="1200"/>
            </a:lvl1pPr>
          </a:lstStyle>
          <a:p>
            <a:fld id="{4195789D-816D-49E7-9756-89E651175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18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A29BDC89-848B-4EE7-B5C8-EEB74ED7D0ED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0BC3BB18-7DAD-4789-B46B-26A8F84B5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2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BB18-7DAD-4789-B46B-26A8F84B53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97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BB18-7DAD-4789-B46B-26A8F84B53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9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BB18-7DAD-4789-B46B-26A8F84B53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97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BB18-7DAD-4789-B46B-26A8F84B53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97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BB18-7DAD-4789-B46B-26A8F84B53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9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406-7714-42D2-B909-ABC2252A559B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2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406-7714-42D2-B909-ABC2252A559B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4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406-7714-42D2-B909-ABC2252A559B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2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406-7714-42D2-B909-ABC2252A559B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7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406-7714-42D2-B909-ABC2252A559B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406-7714-42D2-B909-ABC2252A559B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5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406-7714-42D2-B909-ABC2252A559B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2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406-7714-42D2-B909-ABC2252A559B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8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406-7714-42D2-B909-ABC2252A559B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2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406-7714-42D2-B909-ABC2252A559B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6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0406-7714-42D2-B909-ABC2252A559B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3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10406-7714-42D2-B909-ABC2252A559B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C5547-87EA-46C9-9385-FE76FA14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8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59436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Unit 5:  Area and Volume</a:t>
            </a:r>
            <a:br>
              <a:rPr lang="en-US" sz="4000" dirty="0" smtClean="0"/>
            </a:br>
            <a:r>
              <a:rPr lang="en-US" sz="4000" dirty="0" smtClean="0"/>
              <a:t>Part I:  Area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905000"/>
            <a:ext cx="6400800" cy="2133600"/>
          </a:xfrm>
          <a:ln w="508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Area of Parallelograms</a:t>
            </a:r>
          </a:p>
          <a:p>
            <a:r>
              <a:rPr lang="en-US" sz="3800" b="1" dirty="0" smtClean="0">
                <a:solidFill>
                  <a:schemeClr val="tx1"/>
                </a:solidFill>
              </a:rPr>
              <a:t>Area of Triangles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Area of Trapezoids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Changes in Dimensions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Area of Composite Figures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2279"/>
            <a:ext cx="3048000" cy="216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2598013" cy="206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35" y="4630253"/>
            <a:ext cx="2657475" cy="167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8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Week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7" t="49733" r="43891" b="4542"/>
          <a:stretch/>
        </p:blipFill>
        <p:spPr>
          <a:xfrm rot="5400000">
            <a:off x="1613747" y="-495177"/>
            <a:ext cx="5230704" cy="7848601"/>
          </a:xfrm>
        </p:spPr>
      </p:pic>
    </p:spTree>
    <p:extLst>
      <p:ext uri="{BB962C8B-B14F-4D97-AF65-F5344CB8AC3E}">
        <p14:creationId xmlns:p14="http://schemas.microsoft.com/office/powerpoint/2010/main" val="9738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Week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9" t="51283" r="4087" b="4542"/>
          <a:stretch/>
        </p:blipFill>
        <p:spPr>
          <a:xfrm rot="5400000">
            <a:off x="1958180" y="-976011"/>
            <a:ext cx="5227640" cy="8763987"/>
          </a:xfrm>
        </p:spPr>
      </p:pic>
    </p:spTree>
    <p:extLst>
      <p:ext uri="{BB962C8B-B14F-4D97-AF65-F5344CB8AC3E}">
        <p14:creationId xmlns:p14="http://schemas.microsoft.com/office/powerpoint/2010/main" val="26114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"/>
            <a:ext cx="8229600" cy="5328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Week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0" t="53782" r="25554" b="25861"/>
          <a:stretch/>
        </p:blipFill>
        <p:spPr>
          <a:xfrm rot="5400000">
            <a:off x="1179703" y="-236538"/>
            <a:ext cx="1981201" cy="403860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700" b="55372"/>
          <a:stretch/>
        </p:blipFill>
        <p:spPr>
          <a:xfrm>
            <a:off x="5791200" y="848186"/>
            <a:ext cx="2740409" cy="1869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58219"/>
          <a:stretch/>
        </p:blipFill>
        <p:spPr>
          <a:xfrm>
            <a:off x="381000" y="4648200"/>
            <a:ext cx="2969009" cy="17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r="41928" b="54353"/>
          <a:stretch/>
        </p:blipFill>
        <p:spPr>
          <a:xfrm rot="5400000">
            <a:off x="1457677" y="-599724"/>
            <a:ext cx="6228647" cy="8686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6" r="41928" b="84384"/>
          <a:stretch/>
        </p:blipFill>
        <p:spPr>
          <a:xfrm rot="5400000">
            <a:off x="5333999" y="3276599"/>
            <a:ext cx="4191000" cy="29718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Week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4" t="2598" r="6377" b="55180"/>
          <a:stretch/>
        </p:blipFill>
        <p:spPr>
          <a:xfrm rot="5400000">
            <a:off x="2091123" y="-1176724"/>
            <a:ext cx="5029200" cy="8754247"/>
          </a:xfrm>
        </p:spPr>
      </p:pic>
    </p:spTree>
    <p:extLst>
      <p:ext uri="{BB962C8B-B14F-4D97-AF65-F5344CB8AC3E}">
        <p14:creationId xmlns:p14="http://schemas.microsoft.com/office/powerpoint/2010/main" val="41517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42164">
            <a:off x="555027" y="4181006"/>
            <a:ext cx="1331553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Area Foldable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252092"/>
              </p:ext>
            </p:extLst>
          </p:nvPr>
        </p:nvGraphicFramePr>
        <p:xfrm>
          <a:off x="457200" y="914400"/>
          <a:ext cx="8229600" cy="571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2857500">
                <a:tc>
                  <a:txBody>
                    <a:bodyPr/>
                    <a:lstStyle/>
                    <a:p>
                      <a:r>
                        <a:rPr lang="en-US" dirty="0" smtClean="0"/>
                        <a:t>Area of a Rectangle</a:t>
                      </a:r>
                      <a:endParaRPr lang="en-US" dirty="0"/>
                    </a:p>
                    <a:p>
                      <a:r>
                        <a:rPr lang="en-US" dirty="0" smtClean="0"/>
                        <a:t>A = </a:t>
                      </a:r>
                      <a:r>
                        <a:rPr lang="en-US" dirty="0" err="1" smtClean="0"/>
                        <a:t>lw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 = </a:t>
                      </a:r>
                      <a:r>
                        <a:rPr lang="en-US" dirty="0" err="1" smtClean="0"/>
                        <a:t>bh</a:t>
                      </a:r>
                      <a:endParaRPr lang="en-US" dirty="0"/>
                    </a:p>
                    <a:p>
                      <a:pPr algn="r"/>
                      <a:r>
                        <a:rPr lang="en-US" dirty="0" smtClean="0"/>
                        <a:t>Area of a Parallelogram</a:t>
                      </a:r>
                      <a:endParaRPr lang="en-US" dirty="0"/>
                    </a:p>
                  </a:txBody>
                  <a:tcPr/>
                </a:tc>
              </a:tr>
              <a:tr h="2857500">
                <a:tc>
                  <a:txBody>
                    <a:bodyPr/>
                    <a:lstStyle/>
                    <a:p>
                      <a:r>
                        <a:rPr lang="en-US" dirty="0" smtClean="0"/>
                        <a:t>Area of a Triangle</a:t>
                      </a:r>
                      <a:endParaRPr lang="en-US" dirty="0"/>
                    </a:p>
                    <a:p>
                      <a:r>
                        <a:rPr lang="en-US" dirty="0" smtClean="0"/>
                        <a:t>A = ½ </a:t>
                      </a:r>
                      <a:r>
                        <a:rPr lang="en-US" dirty="0" err="1" smtClean="0"/>
                        <a:t>bh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 = ½ (b1 + b2)h</a:t>
                      </a:r>
                      <a:endParaRPr lang="en-US" dirty="0"/>
                    </a:p>
                    <a:p>
                      <a:pPr algn="r"/>
                      <a:r>
                        <a:rPr lang="en-US" dirty="0" smtClean="0"/>
                        <a:t>Area of a Trapezoid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53143" y="1741004"/>
            <a:ext cx="838200" cy="1535596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7010400" y="1740294"/>
            <a:ext cx="1447800" cy="1295400"/>
          </a:xfrm>
          <a:prstGeom prst="parallelogram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629557" y="5116506"/>
            <a:ext cx="1143000" cy="1371600"/>
          </a:xfrm>
          <a:prstGeom prst="rtTriangl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>
            <a:off x="7204529" y="4457700"/>
            <a:ext cx="1295400" cy="685800"/>
          </a:xfrm>
          <a:prstGeom prst="trapezoi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1486807" y="5096549"/>
            <a:ext cx="571500" cy="6858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" r="7330"/>
          <a:stretch/>
        </p:blipFill>
        <p:spPr bwMode="auto">
          <a:xfrm>
            <a:off x="6598556" y="5486400"/>
            <a:ext cx="1944915" cy="100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15860" y="1410291"/>
            <a:ext cx="684893" cy="6600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Area Foldable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819811"/>
              </p:ext>
            </p:extLst>
          </p:nvPr>
        </p:nvGraphicFramePr>
        <p:xfrm>
          <a:off x="457200" y="914400"/>
          <a:ext cx="8229600" cy="571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2857500">
                <a:tc>
                  <a:txBody>
                    <a:bodyPr/>
                    <a:lstStyle/>
                    <a:p>
                      <a:r>
                        <a:rPr lang="en-US" dirty="0" smtClean="0"/>
                        <a:t>Area of a Rectangle</a:t>
                      </a:r>
                    </a:p>
                    <a:p>
                      <a:r>
                        <a:rPr lang="en-US" sz="2000" dirty="0" smtClean="0"/>
                        <a:t>A = </a:t>
                      </a:r>
                      <a:r>
                        <a:rPr lang="en-US" sz="2000" dirty="0" err="1" smtClean="0"/>
                        <a:t>lw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A = (9cm)(3cm)</a:t>
                      </a:r>
                    </a:p>
                    <a:p>
                      <a:r>
                        <a:rPr lang="en-US" sz="2000" dirty="0" smtClean="0"/>
                        <a:t>A=</a:t>
                      </a:r>
                      <a:r>
                        <a:rPr lang="en-US" sz="2000" baseline="0" dirty="0" smtClean="0"/>
                        <a:t> 27 cm</a:t>
                      </a:r>
                      <a:r>
                        <a:rPr lang="en-US" sz="2000" baseline="30000" dirty="0" smtClean="0"/>
                        <a:t>2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= </a:t>
                      </a:r>
                      <a:r>
                        <a:rPr lang="en-US" dirty="0" err="1" smtClean="0"/>
                        <a:t>lw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9 cm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3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= </a:t>
                      </a:r>
                      <a:r>
                        <a:rPr lang="en-US" dirty="0" err="1" smtClean="0"/>
                        <a:t>bh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          6 in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4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 of a Parallelogram</a:t>
                      </a:r>
                    </a:p>
                    <a:p>
                      <a:r>
                        <a:rPr lang="en-US" sz="2400" dirty="0" smtClean="0"/>
                        <a:t>A = </a:t>
                      </a:r>
                      <a:r>
                        <a:rPr lang="en-US" sz="2400" dirty="0" err="1" smtClean="0"/>
                        <a:t>bh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A = (4in)(6in)</a:t>
                      </a:r>
                    </a:p>
                    <a:p>
                      <a:r>
                        <a:rPr lang="en-US" sz="2400" dirty="0" smtClean="0"/>
                        <a:t>A=</a:t>
                      </a:r>
                      <a:r>
                        <a:rPr lang="en-US" sz="2400" baseline="0" dirty="0" smtClean="0"/>
                        <a:t> 24 in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/>
                </a:tc>
              </a:tr>
              <a:tr h="2857500">
                <a:tc>
                  <a:txBody>
                    <a:bodyPr/>
                    <a:lstStyle/>
                    <a:p>
                      <a:r>
                        <a:rPr lang="en-US" dirty="0" smtClean="0"/>
                        <a:t>Area of a Triangle</a:t>
                      </a:r>
                    </a:p>
                    <a:p>
                      <a:r>
                        <a:rPr lang="en-US" sz="2400" dirty="0" smtClean="0"/>
                        <a:t>A=</a:t>
                      </a:r>
                      <a:r>
                        <a:rPr lang="en-US" sz="2400" baseline="0" dirty="0" smtClean="0"/>
                        <a:t> ½ </a:t>
                      </a:r>
                      <a:r>
                        <a:rPr lang="en-US" sz="2400" baseline="0" dirty="0" err="1" smtClean="0"/>
                        <a:t>bh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A= ½(6m)(7m)</a:t>
                      </a:r>
                    </a:p>
                    <a:p>
                      <a:r>
                        <a:rPr lang="en-US" sz="2400" baseline="0" dirty="0" smtClean="0"/>
                        <a:t>A = ½ (42m</a:t>
                      </a:r>
                      <a:r>
                        <a:rPr lang="en-US" sz="2400" baseline="30000" dirty="0" smtClean="0"/>
                        <a:t>2</a:t>
                      </a:r>
                      <a:r>
                        <a:rPr lang="en-US" sz="2400" baseline="0" dirty="0" smtClean="0"/>
                        <a:t>)</a:t>
                      </a:r>
                    </a:p>
                    <a:p>
                      <a:r>
                        <a:rPr lang="en-US" sz="2400" baseline="0" dirty="0" smtClean="0"/>
                        <a:t>A = 21 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= ½ </a:t>
                      </a:r>
                      <a:r>
                        <a:rPr lang="en-US" dirty="0" err="1" smtClean="0"/>
                        <a:t>bh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7m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= ½ (b1 + b2)h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2cm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3cm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6cm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 of a Trapezoid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= ½ (b1 + b2)h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 = ½</a:t>
                      </a:r>
                      <a:r>
                        <a:rPr lang="en-US" sz="1400" dirty="0" smtClean="0"/>
                        <a:t>(2cm + 4cm)3cm</a:t>
                      </a:r>
                    </a:p>
                    <a:p>
                      <a:r>
                        <a:rPr lang="en-US" dirty="0" smtClean="0"/>
                        <a:t>A =</a:t>
                      </a:r>
                      <a:r>
                        <a:rPr lang="en-US" baseline="0" dirty="0" smtClean="0"/>
                        <a:t> ½ (6cm)3cm</a:t>
                      </a:r>
                    </a:p>
                    <a:p>
                      <a:r>
                        <a:rPr lang="en-US" baseline="0" dirty="0" smtClean="0"/>
                        <a:t>A = ½ (18cm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r>
                        <a:rPr lang="en-US" baseline="0" dirty="0" smtClean="0"/>
                        <a:t>A = 9cm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200400" y="1500808"/>
            <a:ext cx="838200" cy="1535596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4876800" y="1741004"/>
            <a:ext cx="1447800" cy="1295400"/>
          </a:xfrm>
          <a:prstGeom prst="parallelogram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3048000" y="4495800"/>
            <a:ext cx="1143000" cy="1371600"/>
          </a:xfrm>
          <a:prstGeom prst="rtTriangl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>
            <a:off x="4876800" y="5029200"/>
            <a:ext cx="1295400" cy="685800"/>
          </a:xfrm>
          <a:prstGeom prst="trapezoi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036457" y="5029200"/>
            <a:ext cx="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0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2:  Area of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 1:  Find the area of the Triangle.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2164" y="1299996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base is 6 units, and the height is 4 units.</a:t>
            </a:r>
          </a:p>
          <a:p>
            <a:endParaRPr lang="en-US" dirty="0"/>
          </a:p>
          <a:p>
            <a:r>
              <a:rPr lang="en-US" dirty="0" smtClean="0"/>
              <a:t>A = 1/2bh               Area of triangle</a:t>
            </a:r>
          </a:p>
          <a:p>
            <a:r>
              <a:rPr lang="en-US" dirty="0" smtClean="0"/>
              <a:t>A = ½(6  x  4)        Replace b with 6 and h with 4</a:t>
            </a:r>
          </a:p>
          <a:p>
            <a:r>
              <a:rPr lang="en-US" dirty="0" smtClean="0"/>
              <a:t>A = ½(24) 	        Multiply</a:t>
            </a:r>
          </a:p>
          <a:p>
            <a:r>
              <a:rPr lang="en-US" dirty="0" smtClean="0"/>
              <a:t>A = 12                                Divide</a:t>
            </a:r>
          </a:p>
          <a:p>
            <a:endParaRPr lang="en-US" dirty="0"/>
          </a:p>
          <a:p>
            <a:r>
              <a:rPr lang="en-US" dirty="0" smtClean="0"/>
              <a:t>The area is 12 square units or 12 units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8600" y="1246682"/>
            <a:ext cx="3271501" cy="3193774"/>
            <a:chOff x="547687" y="1524000"/>
            <a:chExt cx="3271501" cy="319377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74"/>
            <a:stretch/>
          </p:blipFill>
          <p:spPr bwMode="auto">
            <a:xfrm>
              <a:off x="647363" y="1524000"/>
              <a:ext cx="3171825" cy="3193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ight Triangle 4"/>
            <p:cNvSpPr/>
            <p:nvPr/>
          </p:nvSpPr>
          <p:spPr>
            <a:xfrm>
              <a:off x="1638299" y="2209799"/>
              <a:ext cx="1828800" cy="121919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Brace 8"/>
            <p:cNvSpPr/>
            <p:nvPr/>
          </p:nvSpPr>
          <p:spPr>
            <a:xfrm rot="5400000">
              <a:off x="2362199" y="2712592"/>
              <a:ext cx="381000" cy="182879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1313346" y="2197331"/>
              <a:ext cx="214312" cy="121919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289" y="3827259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base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7687" y="2634732"/>
              <a:ext cx="976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height</a:t>
              </a:r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06" y="4726964"/>
            <a:ext cx="3170195" cy="19325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444045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594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Georgia Standards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MCC6.G.1.Find </a:t>
            </a:r>
            <a:r>
              <a:rPr lang="en-US" sz="2400" dirty="0"/>
              <a:t>the area of right triangles, other triangles, special quadrilaterals, and polygons </a:t>
            </a:r>
            <a:r>
              <a:rPr lang="en-US" sz="2400" dirty="0" smtClean="0"/>
              <a:t>by composing </a:t>
            </a:r>
            <a:r>
              <a:rPr lang="en-US" sz="2400" dirty="0"/>
              <a:t>into rectangles or decomposing into triangles and other shapes; apply these </a:t>
            </a:r>
          </a:p>
          <a:p>
            <a:pPr marL="0" indent="0">
              <a:buNone/>
            </a:pPr>
            <a:r>
              <a:rPr lang="en-US" sz="2400" dirty="0"/>
              <a:t>techniques in the context of solving </a:t>
            </a:r>
            <a:r>
              <a:rPr lang="en-US" sz="2400" dirty="0" smtClean="0"/>
              <a:t>real world </a:t>
            </a:r>
            <a:r>
              <a:rPr lang="en-US" sz="2400" dirty="0"/>
              <a:t>and mathematical problems.</a:t>
            </a:r>
          </a:p>
          <a:p>
            <a:pPr marL="0" indent="0">
              <a:buNone/>
            </a:pPr>
            <a:r>
              <a:rPr lang="en-US" sz="2400" dirty="0" smtClean="0"/>
              <a:t>MCC6.G.2.Find </a:t>
            </a:r>
            <a:r>
              <a:rPr lang="en-US" sz="2400" dirty="0"/>
              <a:t>the volume of a right rectangular prism with fractional edge lengths by </a:t>
            </a:r>
            <a:r>
              <a:rPr lang="en-US" sz="2400" dirty="0" smtClean="0"/>
              <a:t>packing </a:t>
            </a:r>
            <a:r>
              <a:rPr lang="en-US" sz="2400" dirty="0"/>
              <a:t>it with unit cubes of the appropriate unit fraction edge lengths, and show that the volume </a:t>
            </a:r>
          </a:p>
          <a:p>
            <a:pPr marL="0" indent="0">
              <a:buNone/>
            </a:pPr>
            <a:r>
              <a:rPr lang="en-US" sz="2400" dirty="0" smtClean="0"/>
              <a:t>is </a:t>
            </a:r>
            <a:r>
              <a:rPr lang="en-US" sz="2400" dirty="0"/>
              <a:t>the same as would be found by multiplying the edge lengths of the prism. Apply the formulas </a:t>
            </a:r>
            <a:r>
              <a:rPr lang="en-US" sz="2400" dirty="0" smtClean="0"/>
              <a:t>V </a:t>
            </a:r>
            <a:r>
              <a:rPr lang="en-US" sz="2400" dirty="0"/>
              <a:t>= l w </a:t>
            </a:r>
            <a:r>
              <a:rPr lang="en-US" sz="2400" dirty="0" smtClean="0"/>
              <a:t>h and V </a:t>
            </a:r>
            <a:r>
              <a:rPr lang="en-US" sz="2400" dirty="0"/>
              <a:t>= b </a:t>
            </a:r>
            <a:r>
              <a:rPr lang="en-US" sz="2400" dirty="0" smtClean="0"/>
              <a:t>h to </a:t>
            </a:r>
            <a:r>
              <a:rPr lang="en-US" sz="2400" dirty="0"/>
              <a:t>find volumes of right rectangular prisms </a:t>
            </a:r>
            <a:r>
              <a:rPr lang="en-US" sz="2400" dirty="0" smtClean="0"/>
              <a:t>with </a:t>
            </a:r>
            <a:r>
              <a:rPr lang="en-US" sz="2400" dirty="0"/>
              <a:t>fractional edge lengths in </a:t>
            </a:r>
            <a:r>
              <a:rPr lang="en-US" sz="2400" dirty="0" smtClean="0"/>
              <a:t>the </a:t>
            </a:r>
            <a:r>
              <a:rPr lang="en-US" sz="2400" dirty="0"/>
              <a:t>context of solving </a:t>
            </a:r>
            <a:r>
              <a:rPr lang="en-US" sz="2400" dirty="0" smtClean="0"/>
              <a:t>real -world </a:t>
            </a:r>
            <a:r>
              <a:rPr lang="en-US" sz="2400" dirty="0"/>
              <a:t>and mathematical problems.</a:t>
            </a:r>
          </a:p>
          <a:p>
            <a:pPr marL="0" indent="0">
              <a:buNone/>
            </a:pPr>
            <a:r>
              <a:rPr lang="en-US" sz="2400" dirty="0" smtClean="0"/>
              <a:t>MCC6.G.4.Represent three - dimensional </a:t>
            </a:r>
            <a:r>
              <a:rPr lang="en-US" sz="2400" dirty="0"/>
              <a:t>figures using nets made up of rectangles and triangles, </a:t>
            </a:r>
            <a:r>
              <a:rPr lang="en-US" sz="2400" dirty="0" smtClean="0"/>
              <a:t>and </a:t>
            </a:r>
            <a:r>
              <a:rPr lang="en-US" sz="2400" dirty="0"/>
              <a:t>use the nets to find the surface area of these figures. </a:t>
            </a:r>
          </a:p>
        </p:txBody>
      </p:sp>
    </p:spTree>
    <p:extLst>
      <p:ext uri="{BB962C8B-B14F-4D97-AF65-F5344CB8AC3E}">
        <p14:creationId xmlns:p14="http://schemas.microsoft.com/office/powerpoint/2010/main" val="35023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rot="10800000">
            <a:off x="1071917" y="1861949"/>
            <a:ext cx="2014183" cy="118441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2:  Area of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 2:  Find the area of the triangle.</a:t>
            </a:r>
            <a:endParaRPr lang="en-US" dirty="0"/>
          </a:p>
        </p:txBody>
      </p:sp>
      <p:cxnSp>
        <p:nvCxnSpPr>
          <p:cNvPr id="6" name="Straight Connector 5"/>
          <p:cNvCxnSpPr>
            <a:endCxn id="5" idx="0"/>
          </p:cNvCxnSpPr>
          <p:nvPr/>
        </p:nvCxnSpPr>
        <p:spPr>
          <a:xfrm flipH="1">
            <a:off x="2079008" y="1932314"/>
            <a:ext cx="4022" cy="111404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57600" y="1524001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= 1/2bh                 Area of triangle</a:t>
            </a:r>
          </a:p>
          <a:p>
            <a:r>
              <a:rPr lang="en-US" dirty="0" smtClean="0"/>
              <a:t>A = ½(12.1)(6.4)     Replace b with 12.1 and h with 6.4</a:t>
            </a:r>
          </a:p>
          <a:p>
            <a:r>
              <a:rPr lang="en-US" dirty="0" smtClean="0"/>
              <a:t>A = ½(77.44)</a:t>
            </a:r>
            <a:r>
              <a:rPr lang="en-US" dirty="0"/>
              <a:t> </a:t>
            </a:r>
            <a:r>
              <a:rPr lang="en-US" dirty="0" smtClean="0"/>
              <a:t>           Multiply</a:t>
            </a:r>
          </a:p>
          <a:p>
            <a:r>
              <a:rPr lang="en-US" dirty="0" smtClean="0"/>
              <a:t>A = 38.72                  Divide</a:t>
            </a:r>
          </a:p>
          <a:p>
            <a:endParaRPr lang="en-US" dirty="0"/>
          </a:p>
          <a:p>
            <a:r>
              <a:rPr lang="en-US" dirty="0" smtClean="0"/>
              <a:t>The area is 38.72 square meters or 38.72 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48981" y="202637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6.4 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146959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12.1m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16" y="4083781"/>
            <a:ext cx="2548349" cy="2017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886200"/>
            <a:ext cx="69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149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2:  Area of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287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 3:  Find the missing dimensions of the triangle.</a:t>
            </a:r>
          </a:p>
          <a:p>
            <a:pPr marL="0" indent="0">
              <a:buNone/>
            </a:pPr>
            <a:r>
              <a:rPr lang="en-US" dirty="0" smtClean="0"/>
              <a:t>6cm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A = 24 cm</a:t>
            </a:r>
            <a:r>
              <a:rPr lang="en-US" baseline="30000" dirty="0" smtClean="0"/>
              <a:t>2</a:t>
            </a:r>
            <a:r>
              <a:rPr lang="en-US" dirty="0" smtClean="0"/>
              <a:t>                                   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1654034"/>
            <a:ext cx="525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= 1/2bh		Area of triangle</a:t>
            </a:r>
          </a:p>
          <a:p>
            <a:r>
              <a:rPr lang="en-US" sz="2000" dirty="0" smtClean="0"/>
              <a:t>24 = ½( b x 6)   	Replace A with 24 and h with 6</a:t>
            </a:r>
          </a:p>
          <a:p>
            <a:r>
              <a:rPr lang="en-US" sz="2000" u="sng" dirty="0" smtClean="0"/>
              <a:t>(2)24</a:t>
            </a:r>
            <a:r>
              <a:rPr lang="en-US" sz="2000" dirty="0" smtClean="0"/>
              <a:t> = </a:t>
            </a:r>
            <a:r>
              <a:rPr lang="en-US" sz="2000" u="sng" dirty="0" smtClean="0"/>
              <a:t>(b x 6)</a:t>
            </a:r>
            <a:r>
              <a:rPr lang="en-US" sz="2000" dirty="0" smtClean="0"/>
              <a:t>  (2)      Multiply each side by 2</a:t>
            </a:r>
          </a:p>
          <a:p>
            <a:r>
              <a:rPr lang="en-US" sz="2000" dirty="0" smtClean="0"/>
              <a:t>                  2</a:t>
            </a:r>
          </a:p>
          <a:p>
            <a:pPr marL="342900" indent="-342900">
              <a:buAutoNum type="arabicPlain" startAt="48"/>
            </a:pPr>
            <a:r>
              <a:rPr lang="en-US" sz="2000" u="sng" dirty="0" smtClean="0"/>
              <a:t>=   b x 6              </a:t>
            </a:r>
            <a:r>
              <a:rPr lang="en-US" sz="2000" dirty="0" smtClean="0"/>
              <a:t>Divide each side by 6</a:t>
            </a:r>
          </a:p>
          <a:p>
            <a:pPr marL="342900" indent="-342900">
              <a:buAutoNum type="arabicPlain" startAt="6"/>
            </a:pPr>
            <a:r>
              <a:rPr lang="en-US" sz="2000" dirty="0" smtClean="0"/>
              <a:t>        6                 </a:t>
            </a:r>
          </a:p>
          <a:p>
            <a:r>
              <a:rPr lang="en-US" sz="2000" dirty="0" smtClean="0"/>
              <a:t>8 = b                          Simplify</a:t>
            </a:r>
            <a:endParaRPr lang="en-US" sz="2000" dirty="0"/>
          </a:p>
          <a:p>
            <a:r>
              <a:rPr lang="en-US" sz="2000" dirty="0" smtClean="0"/>
              <a:t>So, the base is 8 centimeters.</a:t>
            </a:r>
            <a:endParaRPr lang="en-US" sz="2000" dirty="0"/>
          </a:p>
        </p:txBody>
      </p:sp>
      <p:sp>
        <p:nvSpPr>
          <p:cNvPr id="7" name="Right Triangle 6"/>
          <p:cNvSpPr/>
          <p:nvPr/>
        </p:nvSpPr>
        <p:spPr>
          <a:xfrm>
            <a:off x="1014045" y="1981200"/>
            <a:ext cx="2209800" cy="990600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>
            <a:off x="553915" y="1606916"/>
            <a:ext cx="1600200" cy="155641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2:  Area of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Got It? Do these problems to find out.</a:t>
            </a:r>
          </a:p>
          <a:p>
            <a:pPr marL="0" indent="0">
              <a:buNone/>
            </a:pPr>
            <a:r>
              <a:rPr lang="en-US" dirty="0" smtClean="0"/>
              <a:t>c.                                               d. </a:t>
            </a:r>
            <a:endParaRPr lang="en-US" dirty="0"/>
          </a:p>
        </p:txBody>
      </p:sp>
      <p:cxnSp>
        <p:nvCxnSpPr>
          <p:cNvPr id="6" name="Straight Connector 5"/>
          <p:cNvCxnSpPr>
            <a:endCxn id="7" idx="3"/>
          </p:cNvCxnSpPr>
          <p:nvPr/>
        </p:nvCxnSpPr>
        <p:spPr>
          <a:xfrm>
            <a:off x="1354015" y="1667254"/>
            <a:ext cx="0" cy="149607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67500" y="242601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= 72 yd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5791200" y="2993200"/>
            <a:ext cx="101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</a:t>
            </a:r>
            <a:r>
              <a:rPr lang="en-US" dirty="0" err="1" smtClean="0"/>
              <a:t>yd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43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30265" y="156087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= 40 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1163515" y="3294614"/>
            <a:ext cx="142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>
            <a:off x="5600700" y="1594442"/>
            <a:ext cx="1066800" cy="131945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18362" y="2200455"/>
            <a:ext cx="57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362" y="1918965"/>
            <a:ext cx="3842238" cy="2779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2:  Area of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 4:  the front of a camping tent has the dimensions shown. How much material was used to make the front of the tent?</a:t>
            </a:r>
          </a:p>
          <a:p>
            <a:pPr marL="0" indent="0">
              <a:buNone/>
            </a:pPr>
            <a:r>
              <a:rPr lang="en-US" dirty="0" smtClean="0"/>
              <a:t>A = 1/2bh</a:t>
            </a:r>
          </a:p>
          <a:p>
            <a:pPr marL="0" indent="0">
              <a:buNone/>
            </a:pPr>
            <a:r>
              <a:rPr lang="en-US" dirty="0" smtClean="0"/>
              <a:t>A = ½ (5)(3)</a:t>
            </a:r>
          </a:p>
          <a:p>
            <a:pPr marL="0" indent="0">
              <a:buNone/>
            </a:pPr>
            <a:r>
              <a:rPr lang="en-US" dirty="0" smtClean="0"/>
              <a:t>A = ½(15) or </a:t>
            </a:r>
          </a:p>
          <a:p>
            <a:pPr marL="0" indent="0">
              <a:buNone/>
            </a:pPr>
            <a:r>
              <a:rPr lang="en-US" dirty="0" smtClean="0"/>
              <a:t>A = 7.5 </a:t>
            </a:r>
          </a:p>
          <a:p>
            <a:pPr marL="0" indent="0">
              <a:buNone/>
            </a:pPr>
            <a:r>
              <a:rPr lang="en-US" dirty="0" smtClean="0"/>
              <a:t>The front of the tent has an area of 7.5 square feet.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26216" y="352934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 </a:t>
            </a:r>
            <a:r>
              <a:rPr lang="en-US" sz="2800" b="1" dirty="0" err="1" smtClean="0"/>
              <a:t>ft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07116" y="439866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 </a:t>
            </a:r>
            <a:r>
              <a:rPr lang="en-US" sz="2800" b="1" dirty="0" err="1" smtClean="0"/>
              <a:t>ft</a:t>
            </a:r>
            <a:endParaRPr lang="en-US" sz="2800" b="1" dirty="0"/>
          </a:p>
        </p:txBody>
      </p:sp>
      <p:sp>
        <p:nvSpPr>
          <p:cNvPr id="5" name="Isosceles Triangle 4"/>
          <p:cNvSpPr/>
          <p:nvPr/>
        </p:nvSpPr>
        <p:spPr>
          <a:xfrm>
            <a:off x="6588369" y="3124200"/>
            <a:ext cx="1875694" cy="1333500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4030994"/>
            <a:ext cx="3295650" cy="1990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2:  Area of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Guided Practice</a:t>
            </a:r>
          </a:p>
          <a:p>
            <a:pPr marL="0" indent="0">
              <a:buNone/>
            </a:pPr>
            <a:r>
              <a:rPr lang="en-US" dirty="0" smtClean="0"/>
              <a:t>Find the area of each triangle.</a:t>
            </a:r>
          </a:p>
          <a:p>
            <a:pPr marL="0" indent="0">
              <a:buNone/>
            </a:pPr>
            <a:r>
              <a:rPr lang="en-US" dirty="0" smtClean="0"/>
              <a:t>1.                                           2.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 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1458"/>
          <a:stretch/>
        </p:blipFill>
        <p:spPr bwMode="auto">
          <a:xfrm>
            <a:off x="914400" y="2057400"/>
            <a:ext cx="31718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2384" y="255301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8ft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316813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</a:t>
            </a:r>
            <a:r>
              <a:rPr lang="en-US" dirty="0" err="1" smtClean="0"/>
              <a:t>ft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75788" y="5771561"/>
            <a:ext cx="84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15.6m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8266" y="4730949"/>
            <a:ext cx="97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11.25m</a:t>
            </a:r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1545359" y="2286001"/>
            <a:ext cx="1274042" cy="1057292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8171919">
            <a:off x="6272281" y="2384958"/>
            <a:ext cx="1586948" cy="1458461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9" idx="2"/>
          </p:cNvCxnSpPr>
          <p:nvPr/>
        </p:nvCxnSpPr>
        <p:spPr>
          <a:xfrm>
            <a:off x="7133696" y="2038660"/>
            <a:ext cx="67204" cy="1075528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72685" y="4338281"/>
            <a:ext cx="56883" cy="1300519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29568" y="5638800"/>
            <a:ext cx="1052812" cy="0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5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2:  Area of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92162"/>
            <a:ext cx="8763000" cy="5837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Guided Practice:  Find the area of each Triangle.</a:t>
            </a:r>
          </a:p>
          <a:p>
            <a:pPr marL="514350" indent="-514350">
              <a:buAutoNum type="arabicPeriod" startAt="4"/>
            </a:pPr>
            <a:r>
              <a:rPr lang="en-US" dirty="0" err="1" smtClean="0"/>
              <a:t>Tashawn</a:t>
            </a:r>
            <a:r>
              <a:rPr lang="en-US" dirty="0" smtClean="0"/>
              <a:t> designs uniquely shaped ceramic floor tiles.  What is the base of the tile shown?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b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6in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	                A = 21 in</a:t>
            </a:r>
            <a:r>
              <a:rPr lang="en-US" baseline="30000" dirty="0" smtClean="0"/>
              <a:t>2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Emily made a triangular paper box                       as shown.  What is the area of the                      top of the box?</a:t>
            </a:r>
          </a:p>
        </p:txBody>
      </p:sp>
      <p:sp>
        <p:nvSpPr>
          <p:cNvPr id="4" name="Isosceles Triangle 3"/>
          <p:cNvSpPr/>
          <p:nvPr/>
        </p:nvSpPr>
        <p:spPr>
          <a:xfrm rot="10800000">
            <a:off x="1066800" y="2819400"/>
            <a:ext cx="1752600" cy="1524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4" idx="0"/>
          </p:cNvCxnSpPr>
          <p:nvPr/>
        </p:nvCxnSpPr>
        <p:spPr>
          <a:xfrm>
            <a:off x="1943100" y="2819400"/>
            <a:ext cx="0" cy="1524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598" t="13367" r="25065" b="21658"/>
          <a:stretch/>
        </p:blipFill>
        <p:spPr>
          <a:xfrm>
            <a:off x="6852137" y="4572000"/>
            <a:ext cx="1828801" cy="1828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29854" y="52959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10cm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7360653" y="5095845"/>
            <a:ext cx="118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9 cm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492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" y="762000"/>
            <a:ext cx="8915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Lesson 2:  Area of Triangles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187" y="2286000"/>
            <a:ext cx="5715000" cy="31416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dirty="0" smtClean="0"/>
              <a:t>How is the formula for the area of a triangle related to the formula for the area of a parallelogram?</a:t>
            </a:r>
          </a:p>
        </p:txBody>
      </p:sp>
    </p:spTree>
    <p:extLst>
      <p:ext uri="{BB962C8B-B14F-4D97-AF65-F5344CB8AC3E}">
        <p14:creationId xmlns:p14="http://schemas.microsoft.com/office/powerpoint/2010/main" val="17606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Mathematical Practices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dirty="0" smtClean="0"/>
              <a:t>Make </a:t>
            </a:r>
            <a:r>
              <a:rPr lang="en-US" dirty="0"/>
              <a:t>sense of problems and persevere in solving them.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Reason abstractly and quantitatively.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Construct viable arguments and critique the reasoning of others.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Model with mathematics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Use appropriate tools strategically.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Attend to precision.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Look for and make use of structure.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  Look for and express regularity in repeated reasoning</a:t>
            </a:r>
          </a:p>
        </p:txBody>
      </p:sp>
    </p:spTree>
    <p:extLst>
      <p:ext uri="{BB962C8B-B14F-4D97-AF65-F5344CB8AC3E}">
        <p14:creationId xmlns:p14="http://schemas.microsoft.com/office/powerpoint/2010/main" val="39281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4800" dirty="0" smtClean="0"/>
              <a:t>Essential Questions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does measurement help you solve problems in everyday life?</a:t>
            </a:r>
          </a:p>
          <a:p>
            <a:r>
              <a:rPr lang="en-US" sz="3600" dirty="0" smtClean="0"/>
              <a:t>How do you find the areas and missing dimensions of parallelograms?</a:t>
            </a:r>
          </a:p>
          <a:p>
            <a:r>
              <a:rPr lang="en-US" sz="3600" dirty="0" smtClean="0"/>
              <a:t>How are parallelograms related to triangles and rectangles?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22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638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Area</a:t>
            </a:r>
            <a:r>
              <a:rPr lang="en-US" dirty="0" smtClean="0"/>
              <a:t>:  is the number of square units needed to cover the surface of the figure.</a:t>
            </a:r>
          </a:p>
          <a:p>
            <a:pPr marL="0" indent="0">
              <a:buNone/>
            </a:pPr>
            <a:r>
              <a:rPr lang="en-US" u="sng" dirty="0" smtClean="0"/>
              <a:t>Base</a:t>
            </a:r>
            <a:r>
              <a:rPr lang="en-US" dirty="0" smtClean="0"/>
              <a:t>:  a side or bottom.</a:t>
            </a:r>
          </a:p>
          <a:p>
            <a:pPr marL="0" indent="0">
              <a:buNone/>
            </a:pPr>
            <a:r>
              <a:rPr lang="en-US" u="sng" dirty="0" smtClean="0"/>
              <a:t>Composite Figure:  </a:t>
            </a:r>
            <a:r>
              <a:rPr lang="en-US" dirty="0" smtClean="0"/>
              <a:t>is a figure made of two or more two-dimensional figures.</a:t>
            </a:r>
          </a:p>
          <a:p>
            <a:pPr marL="0" indent="0">
              <a:buNone/>
            </a:pPr>
            <a:r>
              <a:rPr lang="en-US" u="sng" dirty="0" smtClean="0"/>
              <a:t>Congruent</a:t>
            </a:r>
            <a:r>
              <a:rPr lang="en-US" dirty="0" smtClean="0"/>
              <a:t>:  figures that are the same shape and size.</a:t>
            </a:r>
          </a:p>
          <a:p>
            <a:pPr marL="0" indent="0">
              <a:buNone/>
            </a:pPr>
            <a:r>
              <a:rPr lang="en-US" u="sng" dirty="0" smtClean="0"/>
              <a:t>Formula:  </a:t>
            </a:r>
            <a:r>
              <a:rPr lang="en-US" dirty="0" smtClean="0"/>
              <a:t>an equation that shows the relationship among certain quantities.</a:t>
            </a:r>
          </a:p>
          <a:p>
            <a:pPr marL="0" indent="0">
              <a:buNone/>
            </a:pPr>
            <a:r>
              <a:rPr lang="en-US" u="sng" dirty="0" smtClean="0"/>
              <a:t>Height:  </a:t>
            </a:r>
            <a:r>
              <a:rPr lang="en-US" dirty="0" smtClean="0"/>
              <a:t>is the perpendicular distance from the base to the opposite side.</a:t>
            </a:r>
          </a:p>
          <a:p>
            <a:pPr marL="0" indent="0">
              <a:buNone/>
            </a:pPr>
            <a:r>
              <a:rPr lang="en-US" u="sng" dirty="0" smtClean="0"/>
              <a:t>Parallelogram</a:t>
            </a:r>
            <a:r>
              <a:rPr lang="en-US" dirty="0" smtClean="0"/>
              <a:t>:  is a quadrilateral with opposite sides parallel and opposite sides the same length.</a:t>
            </a:r>
          </a:p>
          <a:p>
            <a:pPr marL="0" indent="0">
              <a:buNone/>
            </a:pPr>
            <a:r>
              <a:rPr lang="en-US" u="sng" dirty="0" smtClean="0"/>
              <a:t>Polygon</a:t>
            </a:r>
            <a:r>
              <a:rPr lang="en-US" dirty="0" smtClean="0"/>
              <a:t>:  is a closed figure formed by 3 or more straight lines. </a:t>
            </a:r>
          </a:p>
          <a:p>
            <a:pPr marL="0" indent="0">
              <a:buNone/>
            </a:pPr>
            <a:r>
              <a:rPr lang="en-US" u="sng" dirty="0" smtClean="0"/>
              <a:t>Rhombus</a:t>
            </a:r>
            <a:r>
              <a:rPr lang="en-US" dirty="0" smtClean="0"/>
              <a:t>:  is a parallelogram with four equal sides.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Week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0" t="79476" r="62213" b="4542"/>
          <a:stretch/>
        </p:blipFill>
        <p:spPr>
          <a:xfrm rot="5400000">
            <a:off x="1594911" y="56490"/>
            <a:ext cx="5954178" cy="7391402"/>
          </a:xfrm>
        </p:spPr>
      </p:pic>
    </p:spTree>
    <p:extLst>
      <p:ext uri="{BB962C8B-B14F-4D97-AF65-F5344CB8AC3E}">
        <p14:creationId xmlns:p14="http://schemas.microsoft.com/office/powerpoint/2010/main" val="33647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Week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51508" r="63555" b="34286"/>
          <a:stretch/>
        </p:blipFill>
        <p:spPr>
          <a:xfrm rot="5400000">
            <a:off x="1612676" y="-356489"/>
            <a:ext cx="2953672" cy="5250975"/>
          </a:xfrm>
        </p:spPr>
      </p:pic>
    </p:spTree>
    <p:extLst>
      <p:ext uri="{BB962C8B-B14F-4D97-AF65-F5344CB8AC3E}">
        <p14:creationId xmlns:p14="http://schemas.microsoft.com/office/powerpoint/2010/main" val="271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Week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7" t="64827" r="48802" b="20080"/>
          <a:stretch/>
        </p:blipFill>
        <p:spPr>
          <a:xfrm rot="5400000">
            <a:off x="1371602" y="-414530"/>
            <a:ext cx="2743196" cy="5181600"/>
          </a:xfrm>
        </p:spPr>
      </p:pic>
    </p:spTree>
    <p:extLst>
      <p:ext uri="{BB962C8B-B14F-4D97-AF65-F5344CB8AC3E}">
        <p14:creationId xmlns:p14="http://schemas.microsoft.com/office/powerpoint/2010/main" val="21875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Week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9" t="74139" r="25554" b="4542"/>
          <a:stretch/>
        </p:blipFill>
        <p:spPr>
          <a:xfrm rot="5400000">
            <a:off x="1532907" y="-550739"/>
            <a:ext cx="3551237" cy="6237042"/>
          </a:xfrm>
        </p:spPr>
      </p:pic>
    </p:spTree>
    <p:extLst>
      <p:ext uri="{BB962C8B-B14F-4D97-AF65-F5344CB8AC3E}">
        <p14:creationId xmlns:p14="http://schemas.microsoft.com/office/powerpoint/2010/main" val="32910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915</Words>
  <Application>Microsoft Office PowerPoint</Application>
  <PresentationFormat>On-screen Show (4:3)</PresentationFormat>
  <Paragraphs>194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Unit 5:  Area and Volume Part I:  Area</vt:lpstr>
      <vt:lpstr>Georgia Standards</vt:lpstr>
      <vt:lpstr>Mathematical Practices </vt:lpstr>
      <vt:lpstr>Essential Questions</vt:lpstr>
      <vt:lpstr>Vocabulary </vt:lpstr>
      <vt:lpstr>Homework Week</vt:lpstr>
      <vt:lpstr>Homework Week</vt:lpstr>
      <vt:lpstr>Homework Week</vt:lpstr>
      <vt:lpstr>Homework Week</vt:lpstr>
      <vt:lpstr>Homework Week</vt:lpstr>
      <vt:lpstr>Homework Week</vt:lpstr>
      <vt:lpstr>Homework Week</vt:lpstr>
      <vt:lpstr>Homework Week</vt:lpstr>
      <vt:lpstr>Homework Week</vt:lpstr>
      <vt:lpstr>Homework Week</vt:lpstr>
      <vt:lpstr>Homework Week</vt:lpstr>
      <vt:lpstr>Area Foldable</vt:lpstr>
      <vt:lpstr>Area Foldable</vt:lpstr>
      <vt:lpstr>Lesson 2:  Area of Triangles</vt:lpstr>
      <vt:lpstr>Lesson 2:  Area of Triangles</vt:lpstr>
      <vt:lpstr>Lesson 2:  Area of Triangles</vt:lpstr>
      <vt:lpstr>Lesson 2:  Area of Triangles</vt:lpstr>
      <vt:lpstr>Lesson 2:  Area of Triangles</vt:lpstr>
      <vt:lpstr>Lesson 2:  Area of Triangles</vt:lpstr>
      <vt:lpstr>Lesson 2:  Area of Triangles</vt:lpstr>
      <vt:lpstr>Lesson 2:  Area of Triangles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 and Inequalities Part II:  Lessons 5-7</dc:title>
  <dc:creator>Owner</dc:creator>
  <cp:lastModifiedBy>Johnson, Paula</cp:lastModifiedBy>
  <cp:revision>64</cp:revision>
  <cp:lastPrinted>2014-02-04T18:41:38Z</cp:lastPrinted>
  <dcterms:created xsi:type="dcterms:W3CDTF">2014-01-20T23:06:08Z</dcterms:created>
  <dcterms:modified xsi:type="dcterms:W3CDTF">2014-02-04T21:01:23Z</dcterms:modified>
</cp:coreProperties>
</file>