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97" r:id="rId6"/>
    <p:sldId id="308" r:id="rId7"/>
    <p:sldId id="309" r:id="rId8"/>
    <p:sldId id="296" r:id="rId9"/>
    <p:sldId id="310" r:id="rId10"/>
    <p:sldId id="306" r:id="rId11"/>
    <p:sldId id="262" r:id="rId12"/>
    <p:sldId id="298" r:id="rId13"/>
    <p:sldId id="311" r:id="rId14"/>
    <p:sldId id="312" r:id="rId15"/>
    <p:sldId id="313" r:id="rId16"/>
    <p:sldId id="315" r:id="rId17"/>
    <p:sldId id="314" r:id="rId18"/>
    <p:sldId id="316" r:id="rId19"/>
    <p:sldId id="304" r:id="rId20"/>
    <p:sldId id="305" r:id="rId21"/>
    <p:sldId id="317" r:id="rId22"/>
    <p:sldId id="279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86" autoAdjust="0"/>
    <p:restoredTop sz="97336" autoAdjust="0"/>
  </p:normalViewPr>
  <p:slideViewPr>
    <p:cSldViewPr>
      <p:cViewPr varScale="1">
        <p:scale>
          <a:sx n="70" d="100"/>
          <a:sy n="70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425" cy="466578"/>
          </a:xfrm>
          <a:prstGeom prst="rect">
            <a:avLst/>
          </a:prstGeom>
        </p:spPr>
        <p:txBody>
          <a:bodyPr vert="horz" lIns="91963" tIns="45982" rIns="91963" bIns="459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79" y="1"/>
            <a:ext cx="3038425" cy="466578"/>
          </a:xfrm>
          <a:prstGeom prst="rect">
            <a:avLst/>
          </a:prstGeom>
        </p:spPr>
        <p:txBody>
          <a:bodyPr vert="horz" lIns="91963" tIns="45982" rIns="91963" bIns="45982" rtlCol="0"/>
          <a:lstStyle>
            <a:lvl1pPr algn="r">
              <a:defRPr sz="1200"/>
            </a:lvl1pPr>
          </a:lstStyle>
          <a:p>
            <a:fld id="{6324765C-FA93-449F-A3EF-097D85C3E84C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8425" cy="466578"/>
          </a:xfrm>
          <a:prstGeom prst="rect">
            <a:avLst/>
          </a:prstGeom>
        </p:spPr>
        <p:txBody>
          <a:bodyPr vert="horz" lIns="91963" tIns="45982" rIns="91963" bIns="459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79" y="8829822"/>
            <a:ext cx="3038425" cy="466578"/>
          </a:xfrm>
          <a:prstGeom prst="rect">
            <a:avLst/>
          </a:prstGeom>
        </p:spPr>
        <p:txBody>
          <a:bodyPr vert="horz" lIns="91963" tIns="45982" rIns="91963" bIns="45982" rtlCol="0" anchor="b"/>
          <a:lstStyle>
            <a:lvl1pPr algn="r">
              <a:defRPr sz="1200"/>
            </a:lvl1pPr>
          </a:lstStyle>
          <a:p>
            <a:fld id="{4195789D-816D-49E7-9756-89E651175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18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A29BDC89-848B-4EE7-B5C8-EEB74ED7D0E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0BC3BB18-7DAD-4789-B46B-26A8F84B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2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BB18-7DAD-4789-B46B-26A8F84B53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9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BB18-7DAD-4789-B46B-26A8F84B53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9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BB18-7DAD-4789-B46B-26A8F84B53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0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2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4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2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7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5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2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8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2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6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3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10406-7714-42D2-B909-ABC2252A559B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8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59436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Unit 5:  Area and Volume</a:t>
            </a:r>
            <a:br>
              <a:rPr lang="en-US" sz="4000" dirty="0" smtClean="0"/>
            </a:br>
            <a:r>
              <a:rPr lang="en-US" sz="4000" dirty="0" smtClean="0"/>
              <a:t>Part I:  Area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905000"/>
            <a:ext cx="6400800" cy="2133600"/>
          </a:xfrm>
          <a:ln w="508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Area of Parallelograms</a:t>
            </a:r>
          </a:p>
          <a:p>
            <a:r>
              <a:rPr lang="en-US" sz="3800" dirty="0" smtClean="0">
                <a:solidFill>
                  <a:schemeClr val="tx1"/>
                </a:solidFill>
              </a:rPr>
              <a:t>Area of Triangles</a:t>
            </a:r>
          </a:p>
          <a:p>
            <a:r>
              <a:rPr lang="en-US" sz="4100" b="1" dirty="0" smtClean="0">
                <a:solidFill>
                  <a:schemeClr val="tx1"/>
                </a:solidFill>
              </a:rPr>
              <a:t>Area of Trapezoids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Changes in Dimensions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Area of Composite Figures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2279"/>
            <a:ext cx="3048000" cy="216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2598013" cy="206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35" y="4630253"/>
            <a:ext cx="2657475" cy="167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8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2164">
            <a:off x="555027" y="4181006"/>
            <a:ext cx="1331553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Area Foldable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252092"/>
              </p:ext>
            </p:extLst>
          </p:nvPr>
        </p:nvGraphicFramePr>
        <p:xfrm>
          <a:off x="457200" y="914400"/>
          <a:ext cx="8229600" cy="571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2857500">
                <a:tc>
                  <a:txBody>
                    <a:bodyPr/>
                    <a:lstStyle/>
                    <a:p>
                      <a:r>
                        <a:rPr lang="en-US" dirty="0" smtClean="0"/>
                        <a:t>Area of a Rectangle</a:t>
                      </a:r>
                      <a:endParaRPr lang="en-US" dirty="0"/>
                    </a:p>
                    <a:p>
                      <a:r>
                        <a:rPr lang="en-US" dirty="0" smtClean="0"/>
                        <a:t>A = </a:t>
                      </a:r>
                      <a:r>
                        <a:rPr lang="en-US" dirty="0" err="1" smtClean="0"/>
                        <a:t>lw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 = </a:t>
                      </a:r>
                      <a:r>
                        <a:rPr lang="en-US" dirty="0" err="1" smtClean="0"/>
                        <a:t>bh</a:t>
                      </a:r>
                      <a:endParaRPr lang="en-US" dirty="0"/>
                    </a:p>
                    <a:p>
                      <a:pPr algn="r"/>
                      <a:r>
                        <a:rPr lang="en-US" dirty="0" smtClean="0"/>
                        <a:t>Area of a Parallelogram</a:t>
                      </a:r>
                      <a:endParaRPr lang="en-US" dirty="0"/>
                    </a:p>
                  </a:txBody>
                  <a:tcPr/>
                </a:tc>
              </a:tr>
              <a:tr h="2857500">
                <a:tc>
                  <a:txBody>
                    <a:bodyPr/>
                    <a:lstStyle/>
                    <a:p>
                      <a:r>
                        <a:rPr lang="en-US" dirty="0" smtClean="0"/>
                        <a:t>Area of a Triangle</a:t>
                      </a:r>
                      <a:endParaRPr lang="en-US" dirty="0"/>
                    </a:p>
                    <a:p>
                      <a:r>
                        <a:rPr lang="en-US" dirty="0" smtClean="0"/>
                        <a:t>A = ½ </a:t>
                      </a:r>
                      <a:r>
                        <a:rPr lang="en-US" dirty="0" err="1" smtClean="0"/>
                        <a:t>bh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 = ½ (b1 + b2)h</a:t>
                      </a:r>
                      <a:endParaRPr lang="en-US" dirty="0"/>
                    </a:p>
                    <a:p>
                      <a:pPr algn="r"/>
                      <a:r>
                        <a:rPr lang="en-US" dirty="0" smtClean="0"/>
                        <a:t>Area of a Trapezoid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53143" y="1741004"/>
            <a:ext cx="838200" cy="1535596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010400" y="1740294"/>
            <a:ext cx="1447800" cy="1295400"/>
          </a:xfrm>
          <a:prstGeom prst="parallelogram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629557" y="5116506"/>
            <a:ext cx="1143000" cy="1371600"/>
          </a:xfrm>
          <a:prstGeom prst="rtTriangl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7204529" y="4457700"/>
            <a:ext cx="1295400" cy="685800"/>
          </a:xfrm>
          <a:prstGeom prst="trapezoi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1486807" y="5096549"/>
            <a:ext cx="571500" cy="6858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r="7330"/>
          <a:stretch/>
        </p:blipFill>
        <p:spPr bwMode="auto">
          <a:xfrm>
            <a:off x="6598556" y="5486400"/>
            <a:ext cx="1944915" cy="100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15860" y="1410291"/>
            <a:ext cx="684893" cy="6600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Area Foldable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819811"/>
              </p:ext>
            </p:extLst>
          </p:nvPr>
        </p:nvGraphicFramePr>
        <p:xfrm>
          <a:off x="457200" y="914400"/>
          <a:ext cx="8229600" cy="571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857500">
                <a:tc>
                  <a:txBody>
                    <a:bodyPr/>
                    <a:lstStyle/>
                    <a:p>
                      <a:r>
                        <a:rPr lang="en-US" dirty="0" smtClean="0"/>
                        <a:t>Area of a Rectangle</a:t>
                      </a:r>
                    </a:p>
                    <a:p>
                      <a:r>
                        <a:rPr lang="en-US" sz="2000" dirty="0" smtClean="0"/>
                        <a:t>A = </a:t>
                      </a:r>
                      <a:r>
                        <a:rPr lang="en-US" sz="2000" dirty="0" err="1" smtClean="0"/>
                        <a:t>lw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A = (9cm)(3cm)</a:t>
                      </a:r>
                    </a:p>
                    <a:p>
                      <a:r>
                        <a:rPr lang="en-US" sz="2000" dirty="0" smtClean="0"/>
                        <a:t>A=</a:t>
                      </a:r>
                      <a:r>
                        <a:rPr lang="en-US" sz="2000" baseline="0" dirty="0" smtClean="0"/>
                        <a:t> 27 cm</a:t>
                      </a:r>
                      <a:r>
                        <a:rPr lang="en-US" sz="2000" baseline="30000" dirty="0" smtClean="0"/>
                        <a:t>2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= </a:t>
                      </a:r>
                      <a:r>
                        <a:rPr lang="en-US" dirty="0" err="1" smtClean="0"/>
                        <a:t>lw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9 cm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3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= </a:t>
                      </a:r>
                      <a:r>
                        <a:rPr lang="en-US" dirty="0" err="1" smtClean="0"/>
                        <a:t>bh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   6 in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4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 of a Parallelogram</a:t>
                      </a:r>
                    </a:p>
                    <a:p>
                      <a:r>
                        <a:rPr lang="en-US" sz="2400" dirty="0" smtClean="0"/>
                        <a:t>A = </a:t>
                      </a:r>
                      <a:r>
                        <a:rPr lang="en-US" sz="2400" dirty="0" err="1" smtClean="0"/>
                        <a:t>bh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A = (4in)(6in)</a:t>
                      </a:r>
                    </a:p>
                    <a:p>
                      <a:r>
                        <a:rPr lang="en-US" sz="2400" dirty="0" smtClean="0"/>
                        <a:t>A=</a:t>
                      </a:r>
                      <a:r>
                        <a:rPr lang="en-US" sz="2400" baseline="0" dirty="0" smtClean="0"/>
                        <a:t> 24 in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</a:tr>
              <a:tr h="2857500">
                <a:tc>
                  <a:txBody>
                    <a:bodyPr/>
                    <a:lstStyle/>
                    <a:p>
                      <a:r>
                        <a:rPr lang="en-US" dirty="0" smtClean="0"/>
                        <a:t>Area of a Triangle</a:t>
                      </a:r>
                    </a:p>
                    <a:p>
                      <a:r>
                        <a:rPr lang="en-US" sz="2400" dirty="0" smtClean="0"/>
                        <a:t>A=</a:t>
                      </a:r>
                      <a:r>
                        <a:rPr lang="en-US" sz="2400" baseline="0" dirty="0" smtClean="0"/>
                        <a:t> ½ </a:t>
                      </a:r>
                      <a:r>
                        <a:rPr lang="en-US" sz="2400" baseline="0" dirty="0" err="1" smtClean="0"/>
                        <a:t>bh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A= ½(6m)(7m)</a:t>
                      </a:r>
                    </a:p>
                    <a:p>
                      <a:r>
                        <a:rPr lang="en-US" sz="2400" baseline="0" dirty="0" smtClean="0"/>
                        <a:t>A = ½ (42m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baseline="0" dirty="0" smtClean="0"/>
                        <a:t>)</a:t>
                      </a:r>
                    </a:p>
                    <a:p>
                      <a:r>
                        <a:rPr lang="en-US" sz="2400" baseline="0" dirty="0" smtClean="0"/>
                        <a:t>A = 21 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= ½ </a:t>
                      </a:r>
                      <a:r>
                        <a:rPr lang="en-US" dirty="0" err="1" smtClean="0"/>
                        <a:t>bh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7m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= ½ (b1 + b2)h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2cm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3cm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6cm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 of a Trapezoid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= ½ (b1 + b2)h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 = ½</a:t>
                      </a:r>
                      <a:r>
                        <a:rPr lang="en-US" sz="1400" dirty="0" smtClean="0"/>
                        <a:t>(2cm + 4cm)3cm</a:t>
                      </a:r>
                    </a:p>
                    <a:p>
                      <a:r>
                        <a:rPr lang="en-US" dirty="0" smtClean="0"/>
                        <a:t>A =</a:t>
                      </a:r>
                      <a:r>
                        <a:rPr lang="en-US" baseline="0" dirty="0" smtClean="0"/>
                        <a:t> ½ (6cm)3cm</a:t>
                      </a:r>
                    </a:p>
                    <a:p>
                      <a:r>
                        <a:rPr lang="en-US" baseline="0" dirty="0" smtClean="0"/>
                        <a:t>A = ½ (18cm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baseline="0" dirty="0" smtClean="0"/>
                        <a:t>A = 9cm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200400" y="1500808"/>
            <a:ext cx="838200" cy="1535596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4876800" y="1741004"/>
            <a:ext cx="1447800" cy="1295400"/>
          </a:xfrm>
          <a:prstGeom prst="parallelogram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3048000" y="4495800"/>
            <a:ext cx="1143000" cy="1371600"/>
          </a:xfrm>
          <a:prstGeom prst="rtTriangl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4876800" y="5029200"/>
            <a:ext cx="1295400" cy="685800"/>
          </a:xfrm>
          <a:prstGeom prst="trapezoi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036457" y="5029200"/>
            <a:ext cx="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0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3:  Area of Trapezoids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3" t="9765" r="10968" b="53561"/>
          <a:stretch/>
        </p:blipFill>
        <p:spPr>
          <a:xfrm>
            <a:off x="838200" y="792162"/>
            <a:ext cx="7315200" cy="5905041"/>
          </a:xfrm>
        </p:spPr>
      </p:pic>
    </p:spTree>
    <p:extLst>
      <p:ext uri="{BB962C8B-B14F-4D97-AF65-F5344CB8AC3E}">
        <p14:creationId xmlns:p14="http://schemas.microsoft.com/office/powerpoint/2010/main" val="33594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3:  Area of Trapezoids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 1:  Find the area of the Trapezoid.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1325562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bases are 5 inches and 12 inches.  </a:t>
            </a:r>
          </a:p>
          <a:p>
            <a:r>
              <a:rPr lang="en-US" sz="2000" dirty="0" smtClean="0"/>
              <a:t>The height is 7 inches.</a:t>
            </a:r>
          </a:p>
          <a:p>
            <a:endParaRPr lang="en-US" sz="2000" dirty="0"/>
          </a:p>
          <a:p>
            <a:r>
              <a:rPr lang="en-US" sz="2000" dirty="0" smtClean="0"/>
              <a:t>A = 1/2h (b1 + b2)            Area of a trapezoid</a:t>
            </a:r>
          </a:p>
          <a:p>
            <a:r>
              <a:rPr lang="en-US" sz="2000" dirty="0" smtClean="0"/>
              <a:t>A = ½(7)(5 + 12)               Add 5 and 12</a:t>
            </a:r>
          </a:p>
          <a:p>
            <a:r>
              <a:rPr lang="en-US" sz="2000" dirty="0" smtClean="0"/>
              <a:t>A = ½(7)(17) 	            Multiply</a:t>
            </a:r>
          </a:p>
          <a:p>
            <a:r>
              <a:rPr lang="en-US" sz="2000" dirty="0" smtClean="0"/>
              <a:t>A = 1/2 (119)                    Divide by 2</a:t>
            </a:r>
          </a:p>
          <a:p>
            <a:r>
              <a:rPr lang="en-US" sz="2000" dirty="0" smtClean="0"/>
              <a:t>A = 59.5 square inches</a:t>
            </a:r>
          </a:p>
          <a:p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5000"/>
            <a:ext cx="2238375" cy="120015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6" name="TextBox 15"/>
          <p:cNvSpPr txBox="1"/>
          <p:nvPr/>
        </p:nvSpPr>
        <p:spPr>
          <a:xfrm>
            <a:off x="1837947" y="1610171"/>
            <a:ext cx="862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5in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19615" y="3105150"/>
            <a:ext cx="148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12 in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99960" y="2362200"/>
            <a:ext cx="65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 in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12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3:  Area of Trapezoids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 2:  Find the area of the Trapezoid.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23915" y="1728168"/>
            <a:ext cx="48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= 1/2h (b1 + b2) </a:t>
            </a:r>
          </a:p>
          <a:p>
            <a:r>
              <a:rPr lang="en-US" sz="3600" dirty="0" smtClean="0"/>
              <a:t>A = ½(9.8)(7 + 12)               </a:t>
            </a:r>
          </a:p>
          <a:p>
            <a:r>
              <a:rPr lang="en-US" sz="3600" dirty="0" smtClean="0"/>
              <a:t>A = ½(9.8)(19) 	            </a:t>
            </a:r>
          </a:p>
          <a:p>
            <a:r>
              <a:rPr lang="en-US" sz="3600" dirty="0" smtClean="0"/>
              <a:t>A = 1/2 (186.2)                    </a:t>
            </a:r>
          </a:p>
          <a:p>
            <a:endParaRPr lang="en-US" sz="3600" dirty="0" smtClean="0"/>
          </a:p>
          <a:p>
            <a:r>
              <a:rPr lang="en-US" sz="3600" dirty="0" smtClean="0"/>
              <a:t>A = 93.1 square meters</a:t>
            </a:r>
          </a:p>
          <a:p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837947" y="1610171"/>
            <a:ext cx="862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7m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19615" y="3105150"/>
            <a:ext cx="148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12 </a:t>
            </a:r>
            <a:r>
              <a:rPr lang="en-US" sz="2400" b="1" dirty="0"/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9959" y="2362200"/>
            <a:ext cx="103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9.8m</a:t>
            </a:r>
            <a:endParaRPr lang="en-US" sz="2400" b="1" dirty="0"/>
          </a:p>
        </p:txBody>
      </p:sp>
      <p:sp>
        <p:nvSpPr>
          <p:cNvPr id="4" name="Trapezoid 3"/>
          <p:cNvSpPr/>
          <p:nvPr/>
        </p:nvSpPr>
        <p:spPr>
          <a:xfrm>
            <a:off x="1061660" y="2025743"/>
            <a:ext cx="1638300" cy="107940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3:  Area of Trapezoids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Got It?  Do these problems to find out.</a:t>
            </a:r>
          </a:p>
          <a:p>
            <a:pPr marL="0" indent="0">
              <a:buNone/>
            </a:pPr>
            <a:r>
              <a:rPr lang="en-US" dirty="0" smtClean="0"/>
              <a:t>a.                                            b.     </a:t>
            </a:r>
            <a:r>
              <a:rPr lang="en-US" sz="2400" dirty="0" smtClean="0"/>
              <a:t> 2.5m      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75430" y="1564078"/>
            <a:ext cx="116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11cm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19615" y="3105150"/>
            <a:ext cx="91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14cm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99959" y="2362200"/>
            <a:ext cx="103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8cm</a:t>
            </a:r>
            <a:endParaRPr lang="en-US" sz="2400" b="1" dirty="0"/>
          </a:p>
        </p:txBody>
      </p:sp>
      <p:sp>
        <p:nvSpPr>
          <p:cNvPr id="4" name="Trapezoid 3"/>
          <p:cNvSpPr/>
          <p:nvPr/>
        </p:nvSpPr>
        <p:spPr>
          <a:xfrm>
            <a:off x="1061660" y="2025743"/>
            <a:ext cx="1638300" cy="107940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241" y="1794910"/>
            <a:ext cx="1489668" cy="1541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5009" y="2334613"/>
            <a:ext cx="72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 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94801" y="310515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4.8 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4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69" y="2285048"/>
            <a:ext cx="2588072" cy="1542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3:  Area of Trapezoids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 3:  The trapezoid has an area of 108 square feet.  Find the height.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23914" y="1728168"/>
            <a:ext cx="5026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    = 1/2h (b1 + b2) </a:t>
            </a:r>
          </a:p>
          <a:p>
            <a:r>
              <a:rPr lang="en-US" sz="3600" dirty="0" smtClean="0"/>
              <a:t>108 = ½(h)(12 + 15)               </a:t>
            </a:r>
          </a:p>
          <a:p>
            <a:r>
              <a:rPr lang="en-US" sz="3600" u="sng" dirty="0" smtClean="0"/>
              <a:t>108 = ½(h)(27) </a:t>
            </a:r>
          </a:p>
          <a:p>
            <a:r>
              <a:rPr lang="en-US" sz="3600" dirty="0" smtClean="0"/>
              <a:t>  27            27	</a:t>
            </a:r>
          </a:p>
          <a:p>
            <a:r>
              <a:rPr lang="en-US" sz="3600" dirty="0" smtClean="0"/>
              <a:t>4 = 1/2 (h)                    </a:t>
            </a:r>
          </a:p>
          <a:p>
            <a:r>
              <a:rPr lang="en-US" sz="3600" dirty="0" smtClean="0"/>
              <a:t>(2)4 = ½(2)(h)</a:t>
            </a:r>
          </a:p>
          <a:p>
            <a:r>
              <a:rPr lang="en-US" sz="3600" dirty="0" smtClean="0"/>
              <a:t>h = 8 </a:t>
            </a:r>
            <a:r>
              <a:rPr lang="en-US" sz="3600" dirty="0" err="1" smtClean="0"/>
              <a:t>ft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94058" y="1996741"/>
            <a:ext cx="862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12ft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25065" y="3596638"/>
            <a:ext cx="148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15ft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0880" y="2772527"/>
            <a:ext cx="50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97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3:  Area of Trapezoids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Got It?  Do these problems to find out.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026760"/>
              </p:ext>
            </p:extLst>
          </p:nvPr>
        </p:nvGraphicFramePr>
        <p:xfrm>
          <a:off x="457200" y="1397000"/>
          <a:ext cx="8229600" cy="523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5232400">
                <a:tc>
                  <a:txBody>
                    <a:bodyPr/>
                    <a:lstStyle/>
                    <a:p>
                      <a:pPr marL="342900" indent="-342900">
                        <a:buAutoNum type="alphaLcPeriod" startAt="3"/>
                      </a:pPr>
                      <a:r>
                        <a:rPr lang="en-US" sz="2800" dirty="0" smtClean="0"/>
                        <a:t>A = 24 cm</a:t>
                      </a:r>
                      <a:r>
                        <a:rPr lang="en-US" sz="2800" baseline="30000" dirty="0" smtClean="0"/>
                        <a:t>2 </a:t>
                      </a:r>
                      <a:r>
                        <a:rPr lang="en-US" sz="2800" baseline="0" dirty="0" smtClean="0"/>
                        <a:t>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/>
                        <a:t> b1 = 4cm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/>
                        <a:t>b2 = 12cm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/>
                        <a:t>h = ?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/>
                        <a:t>A = ½(h)(b1 + b2)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 smtClean="0"/>
                        <a:t>d</a:t>
                      </a:r>
                      <a:r>
                        <a:rPr lang="en-US" sz="2800" dirty="0" smtClean="0"/>
                        <a:t>.  A = 21 yd</a:t>
                      </a:r>
                      <a:r>
                        <a:rPr lang="en-US" sz="2800" baseline="30000" dirty="0" smtClean="0"/>
                        <a:t>2 </a:t>
                      </a:r>
                      <a:r>
                        <a:rPr lang="en-US" sz="2800" baseline="0" dirty="0" smtClean="0"/>
                        <a:t>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/>
                        <a:t> b1 = 2yd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/>
                        <a:t>b2 = 5yd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/>
                        <a:t>h = ?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/>
                        <a:t>A = ½(h)(b1 + b2)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1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3:  Area of Trapezoids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 4: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6" t="7778" r="5494" b="66667"/>
          <a:stretch/>
        </p:blipFill>
        <p:spPr>
          <a:xfrm>
            <a:off x="152400" y="1325562"/>
            <a:ext cx="8839200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3:    Area of Trapezoids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Guided Practice:  Find the area of each trapezoid. Round to the nearest tenth if necessary.</a:t>
            </a:r>
          </a:p>
          <a:p>
            <a:pPr marL="0" indent="0">
              <a:buNone/>
            </a:pPr>
            <a:r>
              <a:rPr lang="en-US" dirty="0" smtClean="0"/>
              <a:t>1.                                            2.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</a:t>
            </a:r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838200" y="2286000"/>
            <a:ext cx="2286000" cy="15240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198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381000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283103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8m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667000" y="2286000"/>
            <a:ext cx="0" cy="1524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apezoid 20"/>
          <p:cNvSpPr/>
          <p:nvPr/>
        </p:nvSpPr>
        <p:spPr>
          <a:xfrm>
            <a:off x="5753100" y="2496205"/>
            <a:ext cx="2209800" cy="113133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67500" y="210842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7ft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134100" y="2905703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8ft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24600" y="367178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15.6ft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Georgia Standards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MCC6.G.1.Find </a:t>
            </a:r>
            <a:r>
              <a:rPr lang="en-US" sz="2400" dirty="0"/>
              <a:t>the area of right triangles, other triangles, special quadrilaterals, and polygons </a:t>
            </a:r>
            <a:r>
              <a:rPr lang="en-US" sz="2400" dirty="0" smtClean="0"/>
              <a:t>by composing </a:t>
            </a:r>
            <a:r>
              <a:rPr lang="en-US" sz="2400" dirty="0"/>
              <a:t>into rectangles or decomposing into triangles and other shapes; apply these </a:t>
            </a:r>
          </a:p>
          <a:p>
            <a:pPr marL="0" indent="0">
              <a:buNone/>
            </a:pPr>
            <a:r>
              <a:rPr lang="en-US" sz="2400" dirty="0"/>
              <a:t>techniques in the context of solving </a:t>
            </a:r>
            <a:r>
              <a:rPr lang="en-US" sz="2400" dirty="0" smtClean="0"/>
              <a:t>real world </a:t>
            </a:r>
            <a:r>
              <a:rPr lang="en-US" sz="2400" dirty="0"/>
              <a:t>and mathematical problems.</a:t>
            </a:r>
          </a:p>
          <a:p>
            <a:pPr marL="0" indent="0">
              <a:buNone/>
            </a:pPr>
            <a:r>
              <a:rPr lang="en-US" sz="2400" dirty="0" smtClean="0"/>
              <a:t>MCC6.G.2.Find </a:t>
            </a:r>
            <a:r>
              <a:rPr lang="en-US" sz="2400" dirty="0"/>
              <a:t>the volume of a right rectangular prism with fractional edge lengths by </a:t>
            </a:r>
            <a:r>
              <a:rPr lang="en-US" sz="2400" dirty="0" smtClean="0"/>
              <a:t>packing </a:t>
            </a:r>
            <a:r>
              <a:rPr lang="en-US" sz="2400" dirty="0"/>
              <a:t>it with unit cubes of the appropriate unit fraction edge lengths, and show that the volume </a:t>
            </a:r>
          </a:p>
          <a:p>
            <a:pPr marL="0" indent="0">
              <a:buNone/>
            </a:pPr>
            <a:r>
              <a:rPr lang="en-US" sz="2400" dirty="0" smtClean="0"/>
              <a:t>is </a:t>
            </a:r>
            <a:r>
              <a:rPr lang="en-US" sz="2400" dirty="0"/>
              <a:t>the same as would be found by multiplying the edge lengths of the prism. Apply the formulas </a:t>
            </a:r>
            <a:r>
              <a:rPr lang="en-US" sz="2400" dirty="0" smtClean="0"/>
              <a:t>V </a:t>
            </a:r>
            <a:r>
              <a:rPr lang="en-US" sz="2400" dirty="0"/>
              <a:t>= l w </a:t>
            </a:r>
            <a:r>
              <a:rPr lang="en-US" sz="2400" dirty="0" smtClean="0"/>
              <a:t>h and V </a:t>
            </a:r>
            <a:r>
              <a:rPr lang="en-US" sz="2400" dirty="0"/>
              <a:t>= b </a:t>
            </a:r>
            <a:r>
              <a:rPr lang="en-US" sz="2400" dirty="0" smtClean="0"/>
              <a:t>h to </a:t>
            </a:r>
            <a:r>
              <a:rPr lang="en-US" sz="2400" dirty="0"/>
              <a:t>find volumes of right rectangular prisms </a:t>
            </a:r>
            <a:r>
              <a:rPr lang="en-US" sz="2400" dirty="0" smtClean="0"/>
              <a:t>with </a:t>
            </a:r>
            <a:r>
              <a:rPr lang="en-US" sz="2400" dirty="0"/>
              <a:t>fractional edge lengths in </a:t>
            </a:r>
            <a:r>
              <a:rPr lang="en-US" sz="2400" dirty="0" smtClean="0"/>
              <a:t>the </a:t>
            </a:r>
            <a:r>
              <a:rPr lang="en-US" sz="2400" dirty="0"/>
              <a:t>context of solving </a:t>
            </a:r>
            <a:r>
              <a:rPr lang="en-US" sz="2400" dirty="0" smtClean="0"/>
              <a:t>real -world </a:t>
            </a:r>
            <a:r>
              <a:rPr lang="en-US" sz="2400" dirty="0"/>
              <a:t>and mathematical problems.</a:t>
            </a:r>
          </a:p>
          <a:p>
            <a:pPr marL="0" indent="0">
              <a:buNone/>
            </a:pPr>
            <a:r>
              <a:rPr lang="en-US" sz="2400" dirty="0" smtClean="0"/>
              <a:t>MCC6.G.4.Represent three - dimensional </a:t>
            </a:r>
            <a:r>
              <a:rPr lang="en-US" sz="2400" dirty="0"/>
              <a:t>figures using nets made up of rectangles and triangles, </a:t>
            </a:r>
            <a:r>
              <a:rPr lang="en-US" sz="2400" dirty="0" smtClean="0"/>
              <a:t>and </a:t>
            </a:r>
            <a:r>
              <a:rPr lang="en-US" sz="2400" dirty="0"/>
              <a:t>use the nets to find the surface area of these figures. </a:t>
            </a:r>
          </a:p>
        </p:txBody>
      </p:sp>
    </p:spTree>
    <p:extLst>
      <p:ext uri="{BB962C8B-B14F-4D97-AF65-F5344CB8AC3E}">
        <p14:creationId xmlns:p14="http://schemas.microsoft.com/office/powerpoint/2010/main" val="35023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3:  Area of Trapezoids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92162"/>
            <a:ext cx="8763000" cy="5837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Guided Practice:  Find the area of each Trapezoid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A trapezoid has an area of 15 square feet. If the bases are 4 feet and 6 feet, what is the height of the trapezoid?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92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3:  Area of Trapezoids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92162"/>
            <a:ext cx="8763000" cy="5837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Guided Practice:  Find the area of each Trapezoid</a:t>
            </a:r>
          </a:p>
          <a:p>
            <a:pPr marL="0" indent="0">
              <a:buNone/>
            </a:pPr>
            <a:r>
              <a:rPr lang="en-US" dirty="0" smtClean="0"/>
              <a:t>4. In the National Hockey League, goaltenders can play the puck behind the goal line only in a trapezoid shaped area, as shown at the right. Find the area of the trapezoid.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29" y="3429000"/>
            <a:ext cx="4212771" cy="2948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637794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28ft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4191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08814" y="5677059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099538"/>
            <a:ext cx="1449519" cy="164187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890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" y="762000"/>
            <a:ext cx="8915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Lesson 3:  Area of Trapezoid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187" y="2286000"/>
            <a:ext cx="5715000" cy="3141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How do you find the area of a trapezoid?</a:t>
            </a:r>
          </a:p>
        </p:txBody>
      </p:sp>
    </p:spTree>
    <p:extLst>
      <p:ext uri="{BB962C8B-B14F-4D97-AF65-F5344CB8AC3E}">
        <p14:creationId xmlns:p14="http://schemas.microsoft.com/office/powerpoint/2010/main" val="17606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Mathematical Practices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dirty="0" smtClean="0"/>
              <a:t>Make </a:t>
            </a:r>
            <a:r>
              <a:rPr lang="en-US" dirty="0"/>
              <a:t>sense of problems and persevere in solving them.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Reason abstractly and quantitatively.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Construct viable arguments and critique the reasoning of others.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Model with mathematics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Use appropriate tools strategically.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Attend to precision.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Look for and make use of structure.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  Look for and express regularity in repeated reasoning</a:t>
            </a:r>
          </a:p>
        </p:txBody>
      </p:sp>
    </p:spTree>
    <p:extLst>
      <p:ext uri="{BB962C8B-B14F-4D97-AF65-F5344CB8AC3E}">
        <p14:creationId xmlns:p14="http://schemas.microsoft.com/office/powerpoint/2010/main" val="39281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4800" dirty="0" smtClean="0"/>
              <a:t>Essential Questions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does measurement help you solve problems in everyday life?</a:t>
            </a:r>
          </a:p>
          <a:p>
            <a:r>
              <a:rPr lang="en-US" sz="3600" dirty="0" smtClean="0"/>
              <a:t>How do you find the areas and missing dimensions of parallelograms?</a:t>
            </a:r>
          </a:p>
          <a:p>
            <a:r>
              <a:rPr lang="en-US" sz="3600" dirty="0" smtClean="0"/>
              <a:t>How are parallelograms related to triangles and rectangles?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22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638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Area</a:t>
            </a:r>
            <a:r>
              <a:rPr lang="en-US" dirty="0" smtClean="0"/>
              <a:t>:  is the number of square units needed to cover the surface of the figure.</a:t>
            </a:r>
          </a:p>
          <a:p>
            <a:pPr marL="0" indent="0">
              <a:buNone/>
            </a:pPr>
            <a:r>
              <a:rPr lang="en-US" u="sng" dirty="0" smtClean="0"/>
              <a:t>Base</a:t>
            </a:r>
            <a:r>
              <a:rPr lang="en-US" dirty="0" smtClean="0"/>
              <a:t>:  a side or bottom.</a:t>
            </a:r>
          </a:p>
          <a:p>
            <a:pPr marL="0" indent="0">
              <a:buNone/>
            </a:pPr>
            <a:r>
              <a:rPr lang="en-US" u="sng" dirty="0" smtClean="0"/>
              <a:t>Composite Figure:  </a:t>
            </a:r>
            <a:r>
              <a:rPr lang="en-US" dirty="0" smtClean="0"/>
              <a:t>is a figure made of two or more two-dimensional figures.</a:t>
            </a:r>
          </a:p>
          <a:p>
            <a:pPr marL="0" indent="0">
              <a:buNone/>
            </a:pPr>
            <a:r>
              <a:rPr lang="en-US" u="sng" dirty="0" smtClean="0"/>
              <a:t>Congruent</a:t>
            </a:r>
            <a:r>
              <a:rPr lang="en-US" dirty="0" smtClean="0"/>
              <a:t>:  figures that are the same shape and size.</a:t>
            </a:r>
          </a:p>
          <a:p>
            <a:pPr marL="0" indent="0">
              <a:buNone/>
            </a:pPr>
            <a:r>
              <a:rPr lang="en-US" u="sng" dirty="0" smtClean="0"/>
              <a:t>Formula:  </a:t>
            </a:r>
            <a:r>
              <a:rPr lang="en-US" dirty="0" smtClean="0"/>
              <a:t>an equation that shows the relationship among certain quantities.</a:t>
            </a:r>
          </a:p>
          <a:p>
            <a:pPr marL="0" indent="0">
              <a:buNone/>
            </a:pPr>
            <a:r>
              <a:rPr lang="en-US" u="sng" dirty="0" smtClean="0"/>
              <a:t>Height:  </a:t>
            </a:r>
            <a:r>
              <a:rPr lang="en-US" dirty="0" smtClean="0"/>
              <a:t>is the perpendicular distance from the base to the opposite side.</a:t>
            </a:r>
          </a:p>
          <a:p>
            <a:pPr marL="0" indent="0">
              <a:buNone/>
            </a:pPr>
            <a:r>
              <a:rPr lang="en-US" u="sng" dirty="0" smtClean="0"/>
              <a:t>Parallelogram</a:t>
            </a:r>
            <a:r>
              <a:rPr lang="en-US" dirty="0" smtClean="0"/>
              <a:t>:  is a quadrilateral with opposite sides parallel and opposite sides the same length.</a:t>
            </a:r>
          </a:p>
          <a:p>
            <a:pPr marL="0" indent="0">
              <a:buNone/>
            </a:pPr>
            <a:r>
              <a:rPr lang="en-US" u="sng" dirty="0" smtClean="0"/>
              <a:t>Polygon</a:t>
            </a:r>
            <a:r>
              <a:rPr lang="en-US" dirty="0" smtClean="0"/>
              <a:t>:  is a closed figure formed by 3 or more straight lines. </a:t>
            </a:r>
          </a:p>
          <a:p>
            <a:pPr marL="0" indent="0">
              <a:buNone/>
            </a:pPr>
            <a:r>
              <a:rPr lang="en-US" u="sng" dirty="0" smtClean="0"/>
              <a:t>Rhombus</a:t>
            </a:r>
            <a:r>
              <a:rPr lang="en-US" dirty="0" smtClean="0"/>
              <a:t>:  is a parallelogram with four equal sides.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Week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7" t="49733" r="43891" b="4542"/>
          <a:stretch/>
        </p:blipFill>
        <p:spPr>
          <a:xfrm rot="5400000">
            <a:off x="1613747" y="-495177"/>
            <a:ext cx="5230704" cy="7848601"/>
          </a:xfrm>
        </p:spPr>
      </p:pic>
    </p:spTree>
    <p:extLst>
      <p:ext uri="{BB962C8B-B14F-4D97-AF65-F5344CB8AC3E}">
        <p14:creationId xmlns:p14="http://schemas.microsoft.com/office/powerpoint/2010/main" val="33647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Week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9" t="51283" r="4087" b="4542"/>
          <a:stretch/>
        </p:blipFill>
        <p:spPr>
          <a:xfrm rot="5400000">
            <a:off x="1958180" y="-976011"/>
            <a:ext cx="5227640" cy="8763987"/>
          </a:xfrm>
        </p:spPr>
      </p:pic>
    </p:spTree>
    <p:extLst>
      <p:ext uri="{BB962C8B-B14F-4D97-AF65-F5344CB8AC3E}">
        <p14:creationId xmlns:p14="http://schemas.microsoft.com/office/powerpoint/2010/main" val="32910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r="41928" b="54353"/>
          <a:stretch/>
        </p:blipFill>
        <p:spPr>
          <a:xfrm rot="5400000">
            <a:off x="1457677" y="-599724"/>
            <a:ext cx="6228647" cy="8686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Week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4" t="2598" r="6377" b="55180"/>
          <a:stretch/>
        </p:blipFill>
        <p:spPr>
          <a:xfrm rot="5400000">
            <a:off x="2091123" y="-1176724"/>
            <a:ext cx="5029200" cy="8754247"/>
          </a:xfrm>
        </p:spPr>
      </p:pic>
    </p:spTree>
    <p:extLst>
      <p:ext uri="{BB962C8B-B14F-4D97-AF65-F5344CB8AC3E}">
        <p14:creationId xmlns:p14="http://schemas.microsoft.com/office/powerpoint/2010/main" val="41517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981</Words>
  <Application>Microsoft Office PowerPoint</Application>
  <PresentationFormat>On-screen Show (4:3)</PresentationFormat>
  <Paragraphs>187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Unit 5:  Area and Volume Part I:  Area</vt:lpstr>
      <vt:lpstr>Georgia Standards</vt:lpstr>
      <vt:lpstr>Mathematical Practices </vt:lpstr>
      <vt:lpstr>Essential Questions</vt:lpstr>
      <vt:lpstr>Vocabulary </vt:lpstr>
      <vt:lpstr>Homework Week</vt:lpstr>
      <vt:lpstr>Homework Week</vt:lpstr>
      <vt:lpstr>Homework Week</vt:lpstr>
      <vt:lpstr>Homework Week</vt:lpstr>
      <vt:lpstr>Area Foldable</vt:lpstr>
      <vt:lpstr>Area Foldable</vt:lpstr>
      <vt:lpstr>Lesson 3:  Area of Trapezoids</vt:lpstr>
      <vt:lpstr>Lesson 3:  Area of Trapezoids</vt:lpstr>
      <vt:lpstr>Lesson 3:  Area of Trapezoids</vt:lpstr>
      <vt:lpstr>Lesson 3:  Area of Trapezoids</vt:lpstr>
      <vt:lpstr>Lesson 3:  Area of Trapezoids</vt:lpstr>
      <vt:lpstr>Lesson 3:  Area of Trapezoids</vt:lpstr>
      <vt:lpstr>Lesson 3:  Area of Trapezoids</vt:lpstr>
      <vt:lpstr>Lesson 3:    Area of Trapezoids</vt:lpstr>
      <vt:lpstr>Lesson 3:  Area of Trapezoids</vt:lpstr>
      <vt:lpstr>Lesson 3:  Area of Trapezoids</vt:lpstr>
      <vt:lpstr>Lesson 3:  Area of Trapezoid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 and Inequalities Part II:  Lessons 5-7</dc:title>
  <dc:creator>Owner</dc:creator>
  <cp:lastModifiedBy>Johnson, Paula</cp:lastModifiedBy>
  <cp:revision>69</cp:revision>
  <cp:lastPrinted>2014-02-03T12:42:38Z</cp:lastPrinted>
  <dcterms:created xsi:type="dcterms:W3CDTF">2014-01-20T23:06:08Z</dcterms:created>
  <dcterms:modified xsi:type="dcterms:W3CDTF">2014-02-05T20:29:43Z</dcterms:modified>
</cp:coreProperties>
</file>