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59" r:id="rId4"/>
    <p:sldId id="260" r:id="rId5"/>
    <p:sldId id="297" r:id="rId6"/>
    <p:sldId id="306" r:id="rId7"/>
    <p:sldId id="262" r:id="rId8"/>
    <p:sldId id="298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279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86" autoAdjust="0"/>
    <p:restoredTop sz="97336" autoAdjust="0"/>
  </p:normalViewPr>
  <p:slideViewPr>
    <p:cSldViewPr>
      <p:cViewPr varScale="1">
        <p:scale>
          <a:sx n="70" d="100"/>
          <a:sy n="70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25" cy="466578"/>
          </a:xfrm>
          <a:prstGeom prst="rect">
            <a:avLst/>
          </a:prstGeom>
        </p:spPr>
        <p:txBody>
          <a:bodyPr vert="horz" lIns="91963" tIns="45982" rIns="91963" bIns="459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79" y="1"/>
            <a:ext cx="3038425" cy="466578"/>
          </a:xfrm>
          <a:prstGeom prst="rect">
            <a:avLst/>
          </a:prstGeom>
        </p:spPr>
        <p:txBody>
          <a:bodyPr vert="horz" lIns="91963" tIns="45982" rIns="91963" bIns="45982" rtlCol="0"/>
          <a:lstStyle>
            <a:lvl1pPr algn="r">
              <a:defRPr sz="1200"/>
            </a:lvl1pPr>
          </a:lstStyle>
          <a:p>
            <a:fld id="{6324765C-FA93-449F-A3EF-097D85C3E84C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3038425" cy="466578"/>
          </a:xfrm>
          <a:prstGeom prst="rect">
            <a:avLst/>
          </a:prstGeom>
        </p:spPr>
        <p:txBody>
          <a:bodyPr vert="horz" lIns="91963" tIns="45982" rIns="91963" bIns="459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79" y="8829822"/>
            <a:ext cx="3038425" cy="466578"/>
          </a:xfrm>
          <a:prstGeom prst="rect">
            <a:avLst/>
          </a:prstGeom>
        </p:spPr>
        <p:txBody>
          <a:bodyPr vert="horz" lIns="91963" tIns="45982" rIns="91963" bIns="45982" rtlCol="0" anchor="b"/>
          <a:lstStyle>
            <a:lvl1pPr algn="r">
              <a:defRPr sz="1200"/>
            </a:lvl1pPr>
          </a:lstStyle>
          <a:p>
            <a:fld id="{4195789D-816D-49E7-9756-89E651175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18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/>
            </a:lvl1pPr>
          </a:lstStyle>
          <a:p>
            <a:fld id="{A29BDC89-848B-4EE7-B5C8-EEB74ED7D0ED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0" tIns="46576" rIns="93150" bIns="465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/>
            </a:lvl1pPr>
          </a:lstStyle>
          <a:p>
            <a:fld id="{0BC3BB18-7DAD-4789-B46B-26A8F84B5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23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2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4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2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7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5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2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8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2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3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10406-7714-42D2-B909-ABC2252A559B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8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59436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Unit 5:  Area and Volume</a:t>
            </a:r>
            <a:br>
              <a:rPr lang="en-US" sz="4000" dirty="0" smtClean="0"/>
            </a:br>
            <a:r>
              <a:rPr lang="en-US" sz="4000" dirty="0" smtClean="0"/>
              <a:t>Part I:  Area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6400800" cy="2133600"/>
          </a:xfrm>
          <a:ln w="50800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Area of Parallelograms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Area of Triangles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Area of Trapezoids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Changes in Dimensions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Area of Composite Figures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2279"/>
            <a:ext cx="3048000" cy="216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2598013" cy="206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235" y="4630253"/>
            <a:ext cx="2657475" cy="167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8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1:  </a:t>
            </a:r>
            <a:r>
              <a:rPr lang="en-US" sz="2400" dirty="0" smtClean="0"/>
              <a:t>Find the area of the figure.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Look at the figure.  Into what two shapes could the figure be divided?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1:_________________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2:_________________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1?___________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are the dimensions for Shape 1?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1?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562600" y="792162"/>
            <a:ext cx="3333466" cy="2027238"/>
            <a:chOff x="5562600" y="792162"/>
            <a:chExt cx="3333466" cy="2027238"/>
          </a:xfrm>
        </p:grpSpPr>
        <p:sp>
          <p:nvSpPr>
            <p:cNvPr id="4" name="Rectangle 3"/>
            <p:cNvSpPr/>
            <p:nvPr/>
          </p:nvSpPr>
          <p:spPr>
            <a:xfrm>
              <a:off x="6400800" y="1371600"/>
              <a:ext cx="1828800" cy="914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7772400" y="838200"/>
              <a:ext cx="457200" cy="533400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62600" y="1600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 in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63034" y="1002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 in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72300" y="24500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 in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10266" y="889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 in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8229600" y="792162"/>
              <a:ext cx="0" cy="5334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3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1:  </a:t>
            </a:r>
            <a:r>
              <a:rPr lang="en-US" sz="2400" dirty="0" smtClean="0"/>
              <a:t>Find the area of the figure.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2?___________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What are the dimensions for Shape </a:t>
            </a:r>
            <a:r>
              <a:rPr lang="en-US" sz="2800" dirty="0" smtClean="0"/>
              <a:t>2?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2?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Add the Area of Shape 1 and Shape 2              to find the Total Area.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562600" y="792162"/>
            <a:ext cx="3333466" cy="2027238"/>
            <a:chOff x="5562600" y="792162"/>
            <a:chExt cx="3333466" cy="2027238"/>
          </a:xfrm>
        </p:grpSpPr>
        <p:sp>
          <p:nvSpPr>
            <p:cNvPr id="4" name="Rectangle 3"/>
            <p:cNvSpPr/>
            <p:nvPr/>
          </p:nvSpPr>
          <p:spPr>
            <a:xfrm>
              <a:off x="6400800" y="1371600"/>
              <a:ext cx="1828800" cy="914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7772400" y="838200"/>
              <a:ext cx="457200" cy="533400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62600" y="1600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 in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63034" y="1002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 in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72300" y="24500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 in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10266" y="889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 in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8229600" y="792162"/>
              <a:ext cx="0" cy="5334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A:  </a:t>
            </a:r>
            <a:r>
              <a:rPr lang="en-US" sz="2400" dirty="0" smtClean="0"/>
              <a:t>Find the area of the figure.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Look at the figure.  Into what two shapes could the figure be divided?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1:_________________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2:_________________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1?___________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are the dimensions for Shape 1?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1?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91200" y="838200"/>
            <a:ext cx="3124200" cy="1817132"/>
            <a:chOff x="5791200" y="838200"/>
            <a:chExt cx="3124200" cy="1817132"/>
          </a:xfrm>
        </p:grpSpPr>
        <p:sp>
          <p:nvSpPr>
            <p:cNvPr id="4" name="Rectangle 3"/>
            <p:cNvSpPr/>
            <p:nvPr/>
          </p:nvSpPr>
          <p:spPr>
            <a:xfrm>
              <a:off x="6400800" y="1371600"/>
              <a:ext cx="1828800" cy="914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6400800" y="838200"/>
              <a:ext cx="457200" cy="5334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91200" y="1524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 ft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0400" y="2286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ft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29600" y="1600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 ft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6858000" y="1219200"/>
              <a:ext cx="12954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239000" y="990600"/>
              <a:ext cx="533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 ft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295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A:  </a:t>
            </a:r>
            <a:r>
              <a:rPr lang="en-US" sz="2400" dirty="0" smtClean="0"/>
              <a:t>Find the area of the figure.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2?___________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What are the dimensions for Shape </a:t>
            </a:r>
            <a:r>
              <a:rPr lang="en-US" sz="2800" dirty="0" smtClean="0"/>
              <a:t>2?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2?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Add the Area of Shape 1 and Shape 2              to find the Total Area.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791200" y="914400"/>
            <a:ext cx="3124200" cy="1817132"/>
            <a:chOff x="5791200" y="838200"/>
            <a:chExt cx="3124200" cy="1817132"/>
          </a:xfrm>
        </p:grpSpPr>
        <p:sp>
          <p:nvSpPr>
            <p:cNvPr id="15" name="Rectangle 14"/>
            <p:cNvSpPr/>
            <p:nvPr/>
          </p:nvSpPr>
          <p:spPr>
            <a:xfrm>
              <a:off x="6400800" y="1371600"/>
              <a:ext cx="1828800" cy="914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6400800" y="838200"/>
              <a:ext cx="457200" cy="5334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91200" y="1524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 ft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0400" y="2286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ft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29600" y="1600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 ft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858000" y="1219200"/>
              <a:ext cx="12954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239000" y="990600"/>
              <a:ext cx="533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 ft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893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B:  </a:t>
            </a:r>
            <a:r>
              <a:rPr lang="en-US" sz="2400" dirty="0" smtClean="0"/>
              <a:t>Find the area of the figure.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Look at the figure.  Into what two shapes could the figure be divided?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1:_________________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2:_________________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1?___________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are the dimensions for Shape 1?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1?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248400" y="990600"/>
            <a:ext cx="2286000" cy="2198132"/>
            <a:chOff x="6248400" y="990600"/>
            <a:chExt cx="2286000" cy="2198132"/>
          </a:xfrm>
        </p:grpSpPr>
        <p:sp>
          <p:nvSpPr>
            <p:cNvPr id="13" name="Rectangle 12"/>
            <p:cNvSpPr/>
            <p:nvPr/>
          </p:nvSpPr>
          <p:spPr>
            <a:xfrm>
              <a:off x="6858000" y="1828800"/>
              <a:ext cx="1066800" cy="990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8000" y="1295400"/>
              <a:ext cx="762000" cy="533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Triangle 16"/>
            <p:cNvSpPr/>
            <p:nvPr/>
          </p:nvSpPr>
          <p:spPr>
            <a:xfrm>
              <a:off x="7620000" y="1295400"/>
              <a:ext cx="304800" cy="533400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48400" y="1828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 m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10400" y="990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 m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24800" y="1981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 m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86600" y="28194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 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295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B:  </a:t>
            </a:r>
            <a:r>
              <a:rPr lang="en-US" sz="2400" dirty="0" smtClean="0"/>
              <a:t>Find the area of the figure.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2?___________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What are the dimensions for Shape </a:t>
            </a:r>
            <a:r>
              <a:rPr lang="en-US" sz="2800" dirty="0" smtClean="0"/>
              <a:t>2?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2?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Add the Area of Shape 1 and Shape 2              to find the Total Area.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6248400" y="990600"/>
            <a:ext cx="2286000" cy="2198132"/>
            <a:chOff x="6248400" y="990600"/>
            <a:chExt cx="2286000" cy="2198132"/>
          </a:xfrm>
        </p:grpSpPr>
        <p:sp>
          <p:nvSpPr>
            <p:cNvPr id="29" name="Rectangle 28"/>
            <p:cNvSpPr/>
            <p:nvPr/>
          </p:nvSpPr>
          <p:spPr>
            <a:xfrm>
              <a:off x="6858000" y="1828800"/>
              <a:ext cx="1066800" cy="990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58000" y="1295400"/>
              <a:ext cx="762000" cy="533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Triangle 30"/>
            <p:cNvSpPr/>
            <p:nvPr/>
          </p:nvSpPr>
          <p:spPr>
            <a:xfrm>
              <a:off x="7620000" y="1295400"/>
              <a:ext cx="304800" cy="533400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48400" y="1828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 m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010400" y="990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 m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924800" y="1981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 m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86600" y="28194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 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893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2:  </a:t>
            </a:r>
            <a:r>
              <a:rPr lang="en-US" sz="2400" dirty="0" smtClean="0"/>
              <a:t>Find the area of the pool’s floor.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Look at the figure.  Into what two shapes could the figure be divided?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1:_________________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2:_________________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1?___________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are the dimensions for Shape 1?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1?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1406" t="41666" r="27344" b="37500"/>
          <a:stretch>
            <a:fillRect/>
          </a:stretch>
        </p:blipFill>
        <p:spPr bwMode="auto">
          <a:xfrm>
            <a:off x="5257800" y="9906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95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2:  </a:t>
            </a:r>
            <a:r>
              <a:rPr lang="en-US" sz="2400" dirty="0" smtClean="0"/>
              <a:t>Find the area of the pool’s floor.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2?___________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What are the dimensions for Shape </a:t>
            </a:r>
            <a:r>
              <a:rPr lang="en-US" sz="2800" dirty="0" smtClean="0"/>
              <a:t>2?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2?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Add the Area of Shape 1 and Shape 2              to find the Total Area.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41406" t="41666" r="27344" b="37500"/>
          <a:stretch>
            <a:fillRect/>
          </a:stretch>
        </p:blipFill>
        <p:spPr bwMode="auto">
          <a:xfrm>
            <a:off x="5334000" y="9906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93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C:  </a:t>
            </a:r>
            <a:r>
              <a:rPr lang="en-US" sz="2400" dirty="0" smtClean="0"/>
              <a:t>Find the area of the figure.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Look at the figure.  Into what two shapes could the figure be divided?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1:_________________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2:_________________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1?___________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are the dimensions for Shape 1?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1?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638800" y="685800"/>
            <a:ext cx="3276600" cy="2121932"/>
            <a:chOff x="5638800" y="685800"/>
            <a:chExt cx="3276600" cy="2121932"/>
          </a:xfrm>
        </p:grpSpPr>
        <p:sp>
          <p:nvSpPr>
            <p:cNvPr id="9" name="TextBox 8"/>
            <p:cNvSpPr txBox="1"/>
            <p:nvPr/>
          </p:nvSpPr>
          <p:spPr>
            <a:xfrm>
              <a:off x="8229600" y="1447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 ft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8800" y="1828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14 ft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172200" y="1524000"/>
              <a:ext cx="1981200" cy="9906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6172200" y="990600"/>
              <a:ext cx="1981200" cy="533400"/>
            </a:xfrm>
            <a:prstGeom prst="trapezoid">
              <a:avLst>
                <a:gd name="adj" fmla="val 7469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0" y="24384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36 ft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0" y="685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 ft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229600" y="990600"/>
              <a:ext cx="0" cy="1524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95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C:  </a:t>
            </a:r>
            <a:r>
              <a:rPr lang="en-US" sz="2400" dirty="0" smtClean="0"/>
              <a:t>Find the area of the figure.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2?___________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What are the dimensions for Shape </a:t>
            </a:r>
            <a:r>
              <a:rPr lang="en-US" sz="2800" dirty="0" smtClean="0"/>
              <a:t>2?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2?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Add the Area of Shape 1 and Shape 2              to find the Total Area.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638800" y="762000"/>
            <a:ext cx="3276600" cy="2121932"/>
            <a:chOff x="5638800" y="685800"/>
            <a:chExt cx="3276600" cy="2121932"/>
          </a:xfrm>
        </p:grpSpPr>
        <p:sp>
          <p:nvSpPr>
            <p:cNvPr id="7" name="TextBox 6"/>
            <p:cNvSpPr txBox="1"/>
            <p:nvPr/>
          </p:nvSpPr>
          <p:spPr>
            <a:xfrm>
              <a:off x="8229600" y="1447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 ft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38800" y="1828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14 ft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1524000"/>
              <a:ext cx="1981200" cy="9906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6172200" y="990600"/>
              <a:ext cx="1981200" cy="533400"/>
            </a:xfrm>
            <a:prstGeom prst="trapezoid">
              <a:avLst>
                <a:gd name="adj" fmla="val 7469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0" y="24384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36 ft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0" y="685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 ft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8229600" y="990600"/>
              <a:ext cx="0" cy="1524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93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Georgia Standards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MCC6.G.1.Find </a:t>
            </a:r>
            <a:r>
              <a:rPr lang="en-US" sz="2400" dirty="0"/>
              <a:t>the area of right triangles, other triangles, special quadrilaterals, and polygons </a:t>
            </a:r>
            <a:r>
              <a:rPr lang="en-US" sz="2400" dirty="0" smtClean="0"/>
              <a:t>by composing </a:t>
            </a:r>
            <a:r>
              <a:rPr lang="en-US" sz="2400" dirty="0"/>
              <a:t>into rectangles or decomposing into triangles and other shapes; apply these </a:t>
            </a:r>
          </a:p>
          <a:p>
            <a:pPr marL="0" indent="0">
              <a:buNone/>
            </a:pPr>
            <a:r>
              <a:rPr lang="en-US" sz="2400" dirty="0"/>
              <a:t>techniques in the context of solving </a:t>
            </a:r>
            <a:r>
              <a:rPr lang="en-US" sz="2400" dirty="0" smtClean="0"/>
              <a:t>real world </a:t>
            </a:r>
            <a:r>
              <a:rPr lang="en-US" sz="2400" dirty="0"/>
              <a:t>and mathematical problems.</a:t>
            </a:r>
          </a:p>
          <a:p>
            <a:pPr marL="0" indent="0">
              <a:buNone/>
            </a:pPr>
            <a:r>
              <a:rPr lang="en-US" sz="2400" dirty="0" smtClean="0"/>
              <a:t>MCC6.G.2.Find </a:t>
            </a:r>
            <a:r>
              <a:rPr lang="en-US" sz="2400" dirty="0"/>
              <a:t>the volume of a right rectangular prism with fractional edge lengths by </a:t>
            </a:r>
            <a:r>
              <a:rPr lang="en-US" sz="2400" dirty="0" smtClean="0"/>
              <a:t>packing </a:t>
            </a:r>
            <a:r>
              <a:rPr lang="en-US" sz="2400" dirty="0"/>
              <a:t>it with unit cubes of the appropriate unit fraction edge lengths, and show that the volume </a:t>
            </a:r>
          </a:p>
          <a:p>
            <a:pPr marL="0" indent="0">
              <a:buNone/>
            </a:pPr>
            <a:r>
              <a:rPr lang="en-US" sz="2400" dirty="0" smtClean="0"/>
              <a:t>is </a:t>
            </a:r>
            <a:r>
              <a:rPr lang="en-US" sz="2400" dirty="0"/>
              <a:t>the same as would be found by multiplying the edge lengths of the prism. Apply the formulas </a:t>
            </a:r>
            <a:r>
              <a:rPr lang="en-US" sz="2400" dirty="0" smtClean="0"/>
              <a:t>V </a:t>
            </a:r>
            <a:r>
              <a:rPr lang="en-US" sz="2400" dirty="0"/>
              <a:t>= l w </a:t>
            </a:r>
            <a:r>
              <a:rPr lang="en-US" sz="2400" dirty="0" smtClean="0"/>
              <a:t>h and V </a:t>
            </a:r>
            <a:r>
              <a:rPr lang="en-US" sz="2400" dirty="0"/>
              <a:t>= b </a:t>
            </a:r>
            <a:r>
              <a:rPr lang="en-US" sz="2400" dirty="0" smtClean="0"/>
              <a:t>h to </a:t>
            </a:r>
            <a:r>
              <a:rPr lang="en-US" sz="2400" dirty="0"/>
              <a:t>find volumes of right rectangular prisms </a:t>
            </a:r>
            <a:r>
              <a:rPr lang="en-US" sz="2400" dirty="0" smtClean="0"/>
              <a:t>with </a:t>
            </a:r>
            <a:r>
              <a:rPr lang="en-US" sz="2400" dirty="0"/>
              <a:t>fractional edge lengths in </a:t>
            </a:r>
            <a:r>
              <a:rPr lang="en-US" sz="2400" dirty="0" smtClean="0"/>
              <a:t>the </a:t>
            </a:r>
            <a:r>
              <a:rPr lang="en-US" sz="2400" dirty="0"/>
              <a:t>context of solving </a:t>
            </a:r>
            <a:r>
              <a:rPr lang="en-US" sz="2400" dirty="0" smtClean="0"/>
              <a:t>real -world </a:t>
            </a:r>
            <a:r>
              <a:rPr lang="en-US" sz="2400" dirty="0"/>
              <a:t>and mathematical problems.</a:t>
            </a:r>
          </a:p>
          <a:p>
            <a:pPr marL="0" indent="0">
              <a:buNone/>
            </a:pPr>
            <a:r>
              <a:rPr lang="en-US" sz="2400" dirty="0" smtClean="0"/>
              <a:t>MCC6.G.4.Represent three - dimensional </a:t>
            </a:r>
            <a:r>
              <a:rPr lang="en-US" sz="2400" dirty="0"/>
              <a:t>figures using nets made up of rectangles and triangles, </a:t>
            </a:r>
            <a:r>
              <a:rPr lang="en-US" sz="2400" dirty="0" smtClean="0"/>
              <a:t>and </a:t>
            </a:r>
            <a:r>
              <a:rPr lang="en-US" sz="2400" dirty="0"/>
              <a:t>use the nets to find the surface area of these figures. </a:t>
            </a:r>
          </a:p>
        </p:txBody>
      </p:sp>
    </p:spTree>
    <p:extLst>
      <p:ext uri="{BB962C8B-B14F-4D97-AF65-F5344CB8AC3E}">
        <p14:creationId xmlns:p14="http://schemas.microsoft.com/office/powerpoint/2010/main" val="35023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3:  </a:t>
            </a:r>
            <a:r>
              <a:rPr lang="en-US" sz="2400" dirty="0" smtClean="0"/>
              <a:t>Find the area of the figure.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Look at the figure.  Into what two shapes could the figure be divided?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1:_________________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2:_________________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1?___________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are the dimensions for Shape 1?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1?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934200" y="1828800"/>
            <a:ext cx="14478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1371600"/>
            <a:ext cx="9144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1371600"/>
            <a:ext cx="91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34200" y="1828800"/>
            <a:ext cx="1447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629400" y="1066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cm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144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cm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305800" y="2057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cm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391400" y="1295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96200" y="152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8cm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2390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3:  </a:t>
            </a:r>
            <a:r>
              <a:rPr lang="en-US" sz="2400" dirty="0" smtClean="0"/>
              <a:t>Find the area of the figure.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2?___________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What are the dimensions for Shape </a:t>
            </a:r>
            <a:r>
              <a:rPr lang="en-US" sz="2800" dirty="0" smtClean="0"/>
              <a:t>2?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2?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Add the Area of Shape 1 and Shape 2              to find the Total Area.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5867400" y="1066800"/>
            <a:ext cx="3276600" cy="2045732"/>
            <a:chOff x="5867400" y="1066800"/>
            <a:chExt cx="3276600" cy="2045732"/>
          </a:xfrm>
        </p:grpSpPr>
        <p:sp>
          <p:nvSpPr>
            <p:cNvPr id="18" name="Rectangle 17"/>
            <p:cNvSpPr/>
            <p:nvPr/>
          </p:nvSpPr>
          <p:spPr>
            <a:xfrm>
              <a:off x="6934200" y="1828800"/>
              <a:ext cx="1447800" cy="914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53200" y="1371600"/>
              <a:ext cx="9144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53200" y="1371600"/>
              <a:ext cx="914400" cy="838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34200" y="18288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29400" y="1066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cm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67400" y="1447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cm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05800" y="20574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cm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91400" y="12954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6cm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96200" y="1524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8cm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39000" y="27432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15 cm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893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D:  </a:t>
            </a:r>
            <a:r>
              <a:rPr lang="en-US" sz="2400" dirty="0" smtClean="0"/>
              <a:t>Find the area of the figure.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Look at the figure.  Into what two shapes could the figure be divided?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1:_________________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2:_________________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1?___________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are the dimensions for Shape 1?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1?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5867400" y="838200"/>
            <a:ext cx="2819400" cy="2133600"/>
            <a:chOff x="5867400" y="838200"/>
            <a:chExt cx="2819400" cy="2133600"/>
          </a:xfrm>
        </p:grpSpPr>
        <p:sp>
          <p:nvSpPr>
            <p:cNvPr id="16" name="Rectangle 15"/>
            <p:cNvSpPr/>
            <p:nvPr/>
          </p:nvSpPr>
          <p:spPr>
            <a:xfrm>
              <a:off x="6400800" y="1676400"/>
              <a:ext cx="1447800" cy="914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086600" y="1219200"/>
              <a:ext cx="914400" cy="1066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086600" y="1219200"/>
              <a:ext cx="9144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400800" y="16764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67400" y="19050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 ft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58000" y="25908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 ft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39000" y="838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 ft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77200" y="15240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 ft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77200" y="2362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ft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24600" y="11430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 ft</a:t>
              </a:r>
              <a:endParaRPr lang="en-US" dirty="0"/>
            </a:p>
          </p:txBody>
        </p:sp>
        <p:cxnSp>
          <p:nvCxnSpPr>
            <p:cNvPr id="33" name="Straight Arrow Connector 32"/>
            <p:cNvCxnSpPr>
              <a:stCxn id="30" idx="1"/>
            </p:cNvCxnSpPr>
            <p:nvPr/>
          </p:nvCxnSpPr>
          <p:spPr>
            <a:xfrm flipH="1" flipV="1">
              <a:off x="7924800" y="2286000"/>
              <a:ext cx="15240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6781800" y="1295400"/>
              <a:ext cx="2286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95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D:  </a:t>
            </a:r>
            <a:r>
              <a:rPr lang="en-US" sz="2400" dirty="0" smtClean="0"/>
              <a:t>Find the area of the figure.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2?___________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What are the dimensions for Shape </a:t>
            </a:r>
            <a:r>
              <a:rPr lang="en-US" sz="2800" dirty="0" smtClean="0"/>
              <a:t>2?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2?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Add the Area of Shape 1 and Shape 2              to find the Total Area.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867400" y="838200"/>
            <a:ext cx="2819400" cy="2133600"/>
            <a:chOff x="5867400" y="838200"/>
            <a:chExt cx="2819400" cy="2133600"/>
          </a:xfrm>
        </p:grpSpPr>
        <p:sp>
          <p:nvSpPr>
            <p:cNvPr id="26" name="Rectangle 25"/>
            <p:cNvSpPr/>
            <p:nvPr/>
          </p:nvSpPr>
          <p:spPr>
            <a:xfrm>
              <a:off x="6400800" y="1676400"/>
              <a:ext cx="1447800" cy="914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086600" y="1219200"/>
              <a:ext cx="914400" cy="1066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086600" y="1219200"/>
              <a:ext cx="9144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400800" y="16764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00" y="19050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 ft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58000" y="25908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 ft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39000" y="838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 ft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77200" y="15240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 ft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77200" y="2362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ft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24600" y="11430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 ft</a:t>
              </a:r>
              <a:endParaRPr lang="en-US" dirty="0"/>
            </a:p>
          </p:txBody>
        </p:sp>
        <p:cxnSp>
          <p:nvCxnSpPr>
            <p:cNvPr id="36" name="Straight Arrow Connector 35"/>
            <p:cNvCxnSpPr>
              <a:stCxn id="34" idx="1"/>
            </p:cNvCxnSpPr>
            <p:nvPr/>
          </p:nvCxnSpPr>
          <p:spPr>
            <a:xfrm flipH="1" flipV="1">
              <a:off x="7924800" y="2286000"/>
              <a:ext cx="15240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6781800" y="1295400"/>
              <a:ext cx="2286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93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4: </a:t>
            </a:r>
            <a:r>
              <a:rPr lang="en-US" sz="2000" dirty="0" smtClean="0"/>
              <a:t>Charlie and his brother Matthew are neighbors in an apartment complex where they share a patio. What is the area of both apartments and the patio?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Look at the figure.  Into what two shapes could the figure be divided?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1:_________________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Shape 2:_________________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1?___________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are the dimensions for Shape 1?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1?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 l="48437" t="35417" r="23438" b="36458"/>
          <a:stretch>
            <a:fillRect/>
          </a:stretch>
        </p:blipFill>
        <p:spPr bwMode="auto">
          <a:xfrm>
            <a:off x="5638800" y="762000"/>
            <a:ext cx="314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95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334000" cy="59606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Example D: </a:t>
            </a:r>
            <a:r>
              <a:rPr lang="en-US" sz="2200" dirty="0" smtClean="0"/>
              <a:t>Charlie and his brother Matthew are neighbors in an apartment complex where they share a patio. What is the area of both apartments and the patio?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formula to find the Area for Shape 2?___________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What are the dimensions for Shape </a:t>
            </a:r>
            <a:r>
              <a:rPr lang="en-US" sz="2800" dirty="0" smtClean="0"/>
              <a:t>2?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What is the Area of Shape 2?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Add the Area of Shape 1 and Shape 2              to find the Total Area.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200400"/>
            <a:ext cx="310486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*Draw and Label Shape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8437" t="35417" r="23438" b="36458"/>
          <a:stretch>
            <a:fillRect/>
          </a:stretch>
        </p:blipFill>
        <p:spPr bwMode="auto">
          <a:xfrm>
            <a:off x="5638800" y="762000"/>
            <a:ext cx="314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93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" y="762000"/>
            <a:ext cx="8915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Lesson 5:  Area of Composite Figures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7187" y="2286000"/>
            <a:ext cx="5715000" cy="3141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Describe how to find the area of a composite figure. </a:t>
            </a:r>
          </a:p>
        </p:txBody>
      </p:sp>
    </p:spTree>
    <p:extLst>
      <p:ext uri="{BB962C8B-B14F-4D97-AF65-F5344CB8AC3E}">
        <p14:creationId xmlns:p14="http://schemas.microsoft.com/office/powerpoint/2010/main" val="17606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Mathematical Practices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Make </a:t>
            </a:r>
            <a:r>
              <a:rPr lang="en-US" dirty="0"/>
              <a:t>sense of problems and persevere in solving them.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Reason abstractly and quantitatively.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Construct viable arguments and critique the reasoning of others.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Model with mathematics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Use appropriate tools strategically.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Attend to precision.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Look for and make use of structure.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 Look for and express regularity in repeated reasoning</a:t>
            </a:r>
          </a:p>
        </p:txBody>
      </p:sp>
    </p:spTree>
    <p:extLst>
      <p:ext uri="{BB962C8B-B14F-4D97-AF65-F5344CB8AC3E}">
        <p14:creationId xmlns:p14="http://schemas.microsoft.com/office/powerpoint/2010/main" val="39281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Essential Questions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does measurement help you solve problems in everyday life?</a:t>
            </a:r>
          </a:p>
          <a:p>
            <a:r>
              <a:rPr lang="en-US" sz="3600" dirty="0" smtClean="0"/>
              <a:t>How do you find the areas of composite figures?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22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Area</a:t>
            </a:r>
            <a:r>
              <a:rPr lang="en-US" dirty="0" smtClean="0"/>
              <a:t>:  is the number of square units needed to cover the surface of the figure.</a:t>
            </a:r>
          </a:p>
          <a:p>
            <a:pPr marL="0" indent="0">
              <a:buNone/>
            </a:pPr>
            <a:r>
              <a:rPr lang="en-US" u="sng" dirty="0" smtClean="0"/>
              <a:t>Base</a:t>
            </a:r>
            <a:r>
              <a:rPr lang="en-US" dirty="0" smtClean="0"/>
              <a:t>:  a side or bottom.</a:t>
            </a:r>
          </a:p>
          <a:p>
            <a:pPr marL="0" indent="0">
              <a:buNone/>
            </a:pPr>
            <a:r>
              <a:rPr lang="en-US" u="sng" dirty="0" smtClean="0"/>
              <a:t>Composite Figure:  </a:t>
            </a:r>
            <a:r>
              <a:rPr lang="en-US" dirty="0" smtClean="0"/>
              <a:t>is a figure made of two or more two-dimensional figures.</a:t>
            </a:r>
          </a:p>
          <a:p>
            <a:pPr marL="0" indent="0">
              <a:buNone/>
            </a:pPr>
            <a:r>
              <a:rPr lang="en-US" u="sng" dirty="0" smtClean="0"/>
              <a:t>Congruent</a:t>
            </a:r>
            <a:r>
              <a:rPr lang="en-US" dirty="0" smtClean="0"/>
              <a:t>:  figures that are the same shape and size.</a:t>
            </a:r>
          </a:p>
          <a:p>
            <a:pPr marL="0" indent="0">
              <a:buNone/>
            </a:pPr>
            <a:r>
              <a:rPr lang="en-US" u="sng" dirty="0" smtClean="0"/>
              <a:t>Formula:  </a:t>
            </a:r>
            <a:r>
              <a:rPr lang="en-US" dirty="0" smtClean="0"/>
              <a:t>an equation that shows the relationship among certain quantities.</a:t>
            </a:r>
          </a:p>
          <a:p>
            <a:pPr marL="0" indent="0">
              <a:buNone/>
            </a:pPr>
            <a:r>
              <a:rPr lang="en-US" u="sng" dirty="0" smtClean="0"/>
              <a:t>Height:  </a:t>
            </a:r>
            <a:r>
              <a:rPr lang="en-US" dirty="0" smtClean="0"/>
              <a:t>is the perpendicular distance from the base to the opposite side.</a:t>
            </a:r>
          </a:p>
          <a:p>
            <a:pPr marL="0" indent="0">
              <a:buNone/>
            </a:pPr>
            <a:r>
              <a:rPr lang="en-US" u="sng" dirty="0" smtClean="0"/>
              <a:t>Parallelogram</a:t>
            </a:r>
            <a:r>
              <a:rPr lang="en-US" dirty="0" smtClean="0"/>
              <a:t>:  is a quadrilateral with opposite sides parallel and opposite sides the same length.</a:t>
            </a:r>
          </a:p>
          <a:p>
            <a:pPr marL="0" indent="0">
              <a:buNone/>
            </a:pPr>
            <a:r>
              <a:rPr lang="en-US" u="sng" dirty="0" smtClean="0"/>
              <a:t>Polygon</a:t>
            </a:r>
            <a:r>
              <a:rPr lang="en-US" dirty="0" smtClean="0"/>
              <a:t>:  is a closed figure formed by 3 or more straight lines. </a:t>
            </a:r>
          </a:p>
          <a:p>
            <a:pPr marL="0" indent="0">
              <a:buNone/>
            </a:pPr>
            <a:r>
              <a:rPr lang="en-US" u="sng" dirty="0" smtClean="0"/>
              <a:t>Rhombus</a:t>
            </a:r>
            <a:r>
              <a:rPr lang="en-US" dirty="0" smtClean="0"/>
              <a:t>:  is a parallelogram with four equal sides.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42164">
            <a:off x="555027" y="4181006"/>
            <a:ext cx="1331553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 Foldable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252092"/>
              </p:ext>
            </p:extLst>
          </p:nvPr>
        </p:nvGraphicFramePr>
        <p:xfrm>
          <a:off x="457200" y="914400"/>
          <a:ext cx="8229600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2857500"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Rectangle</a:t>
                      </a:r>
                      <a:endParaRPr lang="en-US" dirty="0"/>
                    </a:p>
                    <a:p>
                      <a:r>
                        <a:rPr lang="en-US" dirty="0" smtClean="0"/>
                        <a:t>A = </a:t>
                      </a:r>
                      <a:r>
                        <a:rPr lang="en-US" dirty="0" err="1" smtClean="0"/>
                        <a:t>lw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 = </a:t>
                      </a:r>
                      <a:r>
                        <a:rPr lang="en-US" dirty="0" err="1" smtClean="0"/>
                        <a:t>bh</a:t>
                      </a:r>
                      <a:endParaRPr lang="en-US" dirty="0"/>
                    </a:p>
                    <a:p>
                      <a:pPr algn="r"/>
                      <a:r>
                        <a:rPr lang="en-US" dirty="0" smtClean="0"/>
                        <a:t>Area of a Parallelogram</a:t>
                      </a:r>
                      <a:endParaRPr lang="en-US" dirty="0"/>
                    </a:p>
                  </a:txBody>
                  <a:tcPr/>
                </a:tc>
              </a:tr>
              <a:tr h="2857500"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Triangle</a:t>
                      </a:r>
                      <a:endParaRPr lang="en-US" dirty="0"/>
                    </a:p>
                    <a:p>
                      <a:r>
                        <a:rPr lang="en-US" dirty="0" smtClean="0"/>
                        <a:t>A = ½ </a:t>
                      </a:r>
                      <a:r>
                        <a:rPr lang="en-US" dirty="0" err="1" smtClean="0"/>
                        <a:t>bh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 = ½ (b1 + b2)h</a:t>
                      </a:r>
                      <a:endParaRPr lang="en-US" dirty="0"/>
                    </a:p>
                    <a:p>
                      <a:pPr algn="r"/>
                      <a:r>
                        <a:rPr lang="en-US" dirty="0" smtClean="0"/>
                        <a:t>Area of a Trapezoid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3143" y="1741004"/>
            <a:ext cx="838200" cy="1535596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7010400" y="1740294"/>
            <a:ext cx="1447800" cy="1295400"/>
          </a:xfrm>
          <a:prstGeom prst="parallelogram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629557" y="5116506"/>
            <a:ext cx="1143000" cy="13716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7204529" y="4457700"/>
            <a:ext cx="1295400" cy="685800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1486807" y="5096549"/>
            <a:ext cx="571500" cy="685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1" r="7330"/>
          <a:stretch/>
        </p:blipFill>
        <p:spPr bwMode="auto">
          <a:xfrm>
            <a:off x="6598556" y="5486400"/>
            <a:ext cx="1944915" cy="100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15860" y="1410291"/>
            <a:ext cx="684893" cy="660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 Foldable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819811"/>
              </p:ext>
            </p:extLst>
          </p:nvPr>
        </p:nvGraphicFramePr>
        <p:xfrm>
          <a:off x="457200" y="914400"/>
          <a:ext cx="8229600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857500"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Rectangle</a:t>
                      </a:r>
                    </a:p>
                    <a:p>
                      <a:r>
                        <a:rPr lang="en-US" sz="2000" dirty="0" smtClean="0"/>
                        <a:t>A = </a:t>
                      </a:r>
                      <a:r>
                        <a:rPr lang="en-US" sz="2000" dirty="0" err="1" smtClean="0"/>
                        <a:t>lw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A = (9cm)(3cm)</a:t>
                      </a:r>
                    </a:p>
                    <a:p>
                      <a:r>
                        <a:rPr lang="en-US" sz="2000" dirty="0" smtClean="0"/>
                        <a:t>A=</a:t>
                      </a:r>
                      <a:r>
                        <a:rPr lang="en-US" sz="2000" baseline="0" dirty="0" smtClean="0"/>
                        <a:t> 27 cm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= </a:t>
                      </a:r>
                      <a:r>
                        <a:rPr lang="en-US" dirty="0" err="1" smtClean="0"/>
                        <a:t>lw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9 cm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3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= </a:t>
                      </a:r>
                      <a:r>
                        <a:rPr lang="en-US" dirty="0" err="1" smtClean="0"/>
                        <a:t>bh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    6 in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4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Parallelogram</a:t>
                      </a:r>
                    </a:p>
                    <a:p>
                      <a:r>
                        <a:rPr lang="en-US" sz="2400" dirty="0" smtClean="0"/>
                        <a:t>A = </a:t>
                      </a:r>
                      <a:r>
                        <a:rPr lang="en-US" sz="2400" dirty="0" err="1" smtClean="0"/>
                        <a:t>bh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A = (4in)(6in)</a:t>
                      </a:r>
                    </a:p>
                    <a:p>
                      <a:r>
                        <a:rPr lang="en-US" sz="2400" dirty="0" smtClean="0"/>
                        <a:t>A=</a:t>
                      </a:r>
                      <a:r>
                        <a:rPr lang="en-US" sz="2400" baseline="0" dirty="0" smtClean="0"/>
                        <a:t> 24 in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/>
                </a:tc>
              </a:tr>
              <a:tr h="2857500"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Triangle</a:t>
                      </a:r>
                    </a:p>
                    <a:p>
                      <a:r>
                        <a:rPr lang="en-US" sz="2400" dirty="0" smtClean="0"/>
                        <a:t>A=</a:t>
                      </a:r>
                      <a:r>
                        <a:rPr lang="en-US" sz="2400" baseline="0" dirty="0" smtClean="0"/>
                        <a:t> ½ </a:t>
                      </a:r>
                      <a:r>
                        <a:rPr lang="en-US" sz="2400" baseline="0" dirty="0" err="1" smtClean="0"/>
                        <a:t>bh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A= ½(6m)(7m)</a:t>
                      </a:r>
                    </a:p>
                    <a:p>
                      <a:r>
                        <a:rPr lang="en-US" sz="2400" baseline="0" dirty="0" smtClean="0"/>
                        <a:t>A = ½ (42m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baseline="0" dirty="0" smtClean="0"/>
                        <a:t>)</a:t>
                      </a:r>
                    </a:p>
                    <a:p>
                      <a:r>
                        <a:rPr lang="en-US" sz="2400" baseline="0" dirty="0" smtClean="0"/>
                        <a:t>A = 21 m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= ½ </a:t>
                      </a:r>
                      <a:r>
                        <a:rPr lang="en-US" dirty="0" err="1" smtClean="0"/>
                        <a:t>bh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7m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= ½ (b1 + b2)h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2cm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3cm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6cm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Trapezoid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= ½ (b1 + b2)h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 = ½</a:t>
                      </a:r>
                      <a:r>
                        <a:rPr lang="en-US" sz="1400" dirty="0" smtClean="0"/>
                        <a:t>(2cm + 4cm)3cm</a:t>
                      </a:r>
                    </a:p>
                    <a:p>
                      <a:r>
                        <a:rPr lang="en-US" dirty="0" smtClean="0"/>
                        <a:t>A =</a:t>
                      </a:r>
                      <a:r>
                        <a:rPr lang="en-US" baseline="0" dirty="0" smtClean="0"/>
                        <a:t> ½ (6cm)3cm</a:t>
                      </a:r>
                    </a:p>
                    <a:p>
                      <a:r>
                        <a:rPr lang="en-US" baseline="0" dirty="0" smtClean="0"/>
                        <a:t>A = ½ (18cm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/>
                        <a:t>A = 9cm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200400" y="1500808"/>
            <a:ext cx="838200" cy="1535596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4876800" y="1741004"/>
            <a:ext cx="1447800" cy="1295400"/>
          </a:xfrm>
          <a:prstGeom prst="parallelogram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3048000" y="4495800"/>
            <a:ext cx="1143000" cy="13716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4876800" y="5029200"/>
            <a:ext cx="1295400" cy="685800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036457" y="502920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0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composite figure is a figure made of two or more two-dimensional figures.  The composite figure shown is made of two rectangles.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Draw a composite figure made of a rectangle</a:t>
            </a:r>
          </a:p>
          <a:p>
            <a:pPr marL="0" indent="0">
              <a:buNone/>
            </a:pPr>
            <a:r>
              <a:rPr lang="en-US" dirty="0" smtClean="0"/>
              <a:t>And a right triangle on the grid below.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010400" y="2019300"/>
            <a:ext cx="1905000" cy="1752600"/>
            <a:chOff x="7010400" y="2019300"/>
            <a:chExt cx="1905000" cy="1752600"/>
          </a:xfrm>
        </p:grpSpPr>
        <p:sp>
          <p:nvSpPr>
            <p:cNvPr id="4" name="Rectangle 3"/>
            <p:cNvSpPr/>
            <p:nvPr/>
          </p:nvSpPr>
          <p:spPr>
            <a:xfrm>
              <a:off x="8001000" y="2019300"/>
              <a:ext cx="914400" cy="1752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010400" y="2369024"/>
              <a:ext cx="99060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630704"/>
              </p:ext>
            </p:extLst>
          </p:nvPr>
        </p:nvGraphicFramePr>
        <p:xfrm>
          <a:off x="1600200" y="4702791"/>
          <a:ext cx="3048003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</a:tblGrid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4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5:  Area of Composite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140"/>
            <a:ext cx="56007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Real-World Link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two-dimensional figures are used to make the shape of the pool?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How could you determine the area of the pool floor?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0" b="26001"/>
          <a:stretch/>
        </p:blipFill>
        <p:spPr>
          <a:xfrm>
            <a:off x="5829300" y="821140"/>
            <a:ext cx="3162300" cy="295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1891</Words>
  <Application>Microsoft Office PowerPoint</Application>
  <PresentationFormat>On-screen Show (4:3)</PresentationFormat>
  <Paragraphs>463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Unit 5:  Area and Volume Part I:  Area</vt:lpstr>
      <vt:lpstr>Georgia Standards</vt:lpstr>
      <vt:lpstr>Mathematical Practices </vt:lpstr>
      <vt:lpstr>Essential Questions</vt:lpstr>
      <vt:lpstr>Vocabulary </vt:lpstr>
      <vt:lpstr>Area Foldable</vt:lpstr>
      <vt:lpstr>Area Foldable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  <vt:lpstr>Lesson 5:  Area of Composite Figures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Inequalities Part II:  Lessons 5-7</dc:title>
  <dc:creator>Owner</dc:creator>
  <cp:lastModifiedBy>Johnson, Paula</cp:lastModifiedBy>
  <cp:revision>88</cp:revision>
  <cp:lastPrinted>2014-02-20T14:25:48Z</cp:lastPrinted>
  <dcterms:created xsi:type="dcterms:W3CDTF">2014-01-20T23:06:08Z</dcterms:created>
  <dcterms:modified xsi:type="dcterms:W3CDTF">2014-02-21T20:36:10Z</dcterms:modified>
</cp:coreProperties>
</file>