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4" r:id="rId4"/>
    <p:sldId id="265" r:id="rId5"/>
    <p:sldId id="266" r:id="rId6"/>
    <p:sldId id="267" r:id="rId7"/>
    <p:sldId id="268" r:id="rId8"/>
    <p:sldId id="269" r:id="rId9"/>
    <p:sldId id="270" r:id="rId10"/>
    <p:sldId id="258" r:id="rId11"/>
    <p:sldId id="259" r:id="rId12"/>
    <p:sldId id="257" r:id="rId13"/>
    <p:sldId id="260" r:id="rId14"/>
    <p:sldId id="26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4AA93F-0867-4CCE-BDF9-429B754685B7}" type="datetimeFigureOut">
              <a:rPr lang="en-US" smtClean="0"/>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8E261-3B9A-4527-BCCB-FFD0D8DEB8F0}" type="slidenum">
              <a:rPr lang="en-US" smtClean="0"/>
              <a:t>‹#›</a:t>
            </a:fld>
            <a:endParaRPr lang="en-US"/>
          </a:p>
        </p:txBody>
      </p:sp>
    </p:spTree>
    <p:extLst>
      <p:ext uri="{BB962C8B-B14F-4D97-AF65-F5344CB8AC3E}">
        <p14:creationId xmlns:p14="http://schemas.microsoft.com/office/powerpoint/2010/main" val="549180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4AA93F-0867-4CCE-BDF9-429B754685B7}" type="datetimeFigureOut">
              <a:rPr lang="en-US" smtClean="0"/>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8E261-3B9A-4527-BCCB-FFD0D8DEB8F0}" type="slidenum">
              <a:rPr lang="en-US" smtClean="0"/>
              <a:t>‹#›</a:t>
            </a:fld>
            <a:endParaRPr lang="en-US"/>
          </a:p>
        </p:txBody>
      </p:sp>
    </p:spTree>
    <p:extLst>
      <p:ext uri="{BB962C8B-B14F-4D97-AF65-F5344CB8AC3E}">
        <p14:creationId xmlns:p14="http://schemas.microsoft.com/office/powerpoint/2010/main" val="3927910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4AA93F-0867-4CCE-BDF9-429B754685B7}" type="datetimeFigureOut">
              <a:rPr lang="en-US" smtClean="0"/>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8E261-3B9A-4527-BCCB-FFD0D8DEB8F0}" type="slidenum">
              <a:rPr lang="en-US" smtClean="0"/>
              <a:t>‹#›</a:t>
            </a:fld>
            <a:endParaRPr lang="en-US"/>
          </a:p>
        </p:txBody>
      </p:sp>
    </p:spTree>
    <p:extLst>
      <p:ext uri="{BB962C8B-B14F-4D97-AF65-F5344CB8AC3E}">
        <p14:creationId xmlns:p14="http://schemas.microsoft.com/office/powerpoint/2010/main" val="3673241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4AA93F-0867-4CCE-BDF9-429B754685B7}" type="datetimeFigureOut">
              <a:rPr lang="en-US" smtClean="0"/>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8E261-3B9A-4527-BCCB-FFD0D8DEB8F0}" type="slidenum">
              <a:rPr lang="en-US" smtClean="0"/>
              <a:t>‹#›</a:t>
            </a:fld>
            <a:endParaRPr lang="en-US"/>
          </a:p>
        </p:txBody>
      </p:sp>
    </p:spTree>
    <p:extLst>
      <p:ext uri="{BB962C8B-B14F-4D97-AF65-F5344CB8AC3E}">
        <p14:creationId xmlns:p14="http://schemas.microsoft.com/office/powerpoint/2010/main" val="3342840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4AA93F-0867-4CCE-BDF9-429B754685B7}" type="datetimeFigureOut">
              <a:rPr lang="en-US" smtClean="0"/>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8E261-3B9A-4527-BCCB-FFD0D8DEB8F0}" type="slidenum">
              <a:rPr lang="en-US" smtClean="0"/>
              <a:t>‹#›</a:t>
            </a:fld>
            <a:endParaRPr lang="en-US"/>
          </a:p>
        </p:txBody>
      </p:sp>
    </p:spTree>
    <p:extLst>
      <p:ext uri="{BB962C8B-B14F-4D97-AF65-F5344CB8AC3E}">
        <p14:creationId xmlns:p14="http://schemas.microsoft.com/office/powerpoint/2010/main" val="1382170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4AA93F-0867-4CCE-BDF9-429B754685B7}" type="datetimeFigureOut">
              <a:rPr lang="en-US" smtClean="0"/>
              <a:t>8/22/2014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8E261-3B9A-4527-BCCB-FFD0D8DEB8F0}" type="slidenum">
              <a:rPr lang="en-US" smtClean="0"/>
              <a:t>‹#›</a:t>
            </a:fld>
            <a:endParaRPr lang="en-US"/>
          </a:p>
        </p:txBody>
      </p:sp>
    </p:spTree>
    <p:extLst>
      <p:ext uri="{BB962C8B-B14F-4D97-AF65-F5344CB8AC3E}">
        <p14:creationId xmlns:p14="http://schemas.microsoft.com/office/powerpoint/2010/main" val="2532494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4AA93F-0867-4CCE-BDF9-429B754685B7}" type="datetimeFigureOut">
              <a:rPr lang="en-US" smtClean="0"/>
              <a:t>8/22/2014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98E261-3B9A-4527-BCCB-FFD0D8DEB8F0}" type="slidenum">
              <a:rPr lang="en-US" smtClean="0"/>
              <a:t>‹#›</a:t>
            </a:fld>
            <a:endParaRPr lang="en-US"/>
          </a:p>
        </p:txBody>
      </p:sp>
    </p:spTree>
    <p:extLst>
      <p:ext uri="{BB962C8B-B14F-4D97-AF65-F5344CB8AC3E}">
        <p14:creationId xmlns:p14="http://schemas.microsoft.com/office/powerpoint/2010/main" val="1969228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4AA93F-0867-4CCE-BDF9-429B754685B7}" type="datetimeFigureOut">
              <a:rPr lang="en-US" smtClean="0"/>
              <a:t>8/22/2014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98E261-3B9A-4527-BCCB-FFD0D8DEB8F0}" type="slidenum">
              <a:rPr lang="en-US" smtClean="0"/>
              <a:t>‹#›</a:t>
            </a:fld>
            <a:endParaRPr lang="en-US"/>
          </a:p>
        </p:txBody>
      </p:sp>
    </p:spTree>
    <p:extLst>
      <p:ext uri="{BB962C8B-B14F-4D97-AF65-F5344CB8AC3E}">
        <p14:creationId xmlns:p14="http://schemas.microsoft.com/office/powerpoint/2010/main" val="766741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4AA93F-0867-4CCE-BDF9-429B754685B7}" type="datetimeFigureOut">
              <a:rPr lang="en-US" smtClean="0"/>
              <a:t>8/22/2014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98E261-3B9A-4527-BCCB-FFD0D8DEB8F0}" type="slidenum">
              <a:rPr lang="en-US" smtClean="0"/>
              <a:t>‹#›</a:t>
            </a:fld>
            <a:endParaRPr lang="en-US"/>
          </a:p>
        </p:txBody>
      </p:sp>
    </p:spTree>
    <p:extLst>
      <p:ext uri="{BB962C8B-B14F-4D97-AF65-F5344CB8AC3E}">
        <p14:creationId xmlns:p14="http://schemas.microsoft.com/office/powerpoint/2010/main" val="155946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4AA93F-0867-4CCE-BDF9-429B754685B7}" type="datetimeFigureOut">
              <a:rPr lang="en-US" smtClean="0"/>
              <a:t>8/22/2014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8E261-3B9A-4527-BCCB-FFD0D8DEB8F0}" type="slidenum">
              <a:rPr lang="en-US" smtClean="0"/>
              <a:t>‹#›</a:t>
            </a:fld>
            <a:endParaRPr lang="en-US"/>
          </a:p>
        </p:txBody>
      </p:sp>
    </p:spTree>
    <p:extLst>
      <p:ext uri="{BB962C8B-B14F-4D97-AF65-F5344CB8AC3E}">
        <p14:creationId xmlns:p14="http://schemas.microsoft.com/office/powerpoint/2010/main" val="3152780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4AA93F-0867-4CCE-BDF9-429B754685B7}" type="datetimeFigureOut">
              <a:rPr lang="en-US" smtClean="0"/>
              <a:t>8/22/2014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8E261-3B9A-4527-BCCB-FFD0D8DEB8F0}" type="slidenum">
              <a:rPr lang="en-US" smtClean="0"/>
              <a:t>‹#›</a:t>
            </a:fld>
            <a:endParaRPr lang="en-US"/>
          </a:p>
        </p:txBody>
      </p:sp>
    </p:spTree>
    <p:extLst>
      <p:ext uri="{BB962C8B-B14F-4D97-AF65-F5344CB8AC3E}">
        <p14:creationId xmlns:p14="http://schemas.microsoft.com/office/powerpoint/2010/main" val="1646424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4AA93F-0867-4CCE-BDF9-429B754685B7}" type="datetimeFigureOut">
              <a:rPr lang="en-US" smtClean="0"/>
              <a:t>8/22/2014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98E261-3B9A-4527-BCCB-FFD0D8DEB8F0}" type="slidenum">
              <a:rPr lang="en-US" smtClean="0"/>
              <a:t>‹#›</a:t>
            </a:fld>
            <a:endParaRPr lang="en-US"/>
          </a:p>
        </p:txBody>
      </p:sp>
    </p:spTree>
    <p:extLst>
      <p:ext uri="{BB962C8B-B14F-4D97-AF65-F5344CB8AC3E}">
        <p14:creationId xmlns:p14="http://schemas.microsoft.com/office/powerpoint/2010/main" val="856118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www.oswego.org/ocsd-web/match/matchgeneric.asp?filename=LeastCommonMW" TargetMode="External"/><Relationship Id="rId2" Type="http://schemas.openxmlformats.org/officeDocument/2006/relationships/hyperlink" Target="http://www.khanacademy.org/math/arithmetic/factors-multiples/v/least-common-multiple"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www.oswego.org/ocsd-web/match/matchgeneric.asp?filename=LeastCommonMW" TargetMode="External"/><Relationship Id="rId2" Type="http://schemas.openxmlformats.org/officeDocument/2006/relationships/hyperlink" Target="http://e-learningforkids.org/Courses/EN/M1105/index.html"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r>
              <a:rPr lang="en-US" sz="3100" b="1" dirty="0"/>
              <a:t>Least Common Multiple</a:t>
            </a:r>
            <a:r>
              <a:rPr lang="en-US" sz="3100" dirty="0"/>
              <a:t/>
            </a:r>
            <a:br>
              <a:rPr lang="en-US" sz="3100" dirty="0"/>
            </a:br>
            <a:r>
              <a:rPr lang="en-US" sz="3100" b="1" dirty="0"/>
              <a:t>Here’s the dilemma</a:t>
            </a:r>
            <a:r>
              <a:rPr lang="en-US" sz="3100" dirty="0"/>
              <a:t>: Hot dog buns come in packs of 6 and hot dogs come in packs of 8.  If we want there to be no leftover buns or dogs, how many bags will we have to buy of each?</a:t>
            </a:r>
            <a:br>
              <a:rPr lang="en-US" sz="3100" dirty="0"/>
            </a:br>
            <a:r>
              <a:rPr lang="en-US" sz="3100" dirty="0"/>
              <a:t>What is Least Common Multiple?</a:t>
            </a:r>
            <a:br>
              <a:rPr lang="en-US" sz="3100" dirty="0"/>
            </a:br>
            <a:r>
              <a:rPr lang="en-US" sz="3100" dirty="0"/>
              <a:t>Least common multiple, or LCM, is the ______________ multiple that 2 or more numbers have in common.</a:t>
            </a:r>
            <a:br>
              <a:rPr lang="en-US" sz="3100" dirty="0"/>
            </a:br>
            <a:r>
              <a:rPr lang="en-US" sz="3100" b="1" dirty="0"/>
              <a:t>How do we find it?</a:t>
            </a:r>
            <a:r>
              <a:rPr lang="en-US" dirty="0"/>
              <a:t/>
            </a:r>
            <a:br>
              <a:rPr lang="en-US" dirty="0"/>
            </a:br>
            <a:endParaRPr lang="en-US" dirty="0"/>
          </a:p>
        </p:txBody>
      </p:sp>
    </p:spTree>
    <p:extLst>
      <p:ext uri="{BB962C8B-B14F-4D97-AF65-F5344CB8AC3E}">
        <p14:creationId xmlns:p14="http://schemas.microsoft.com/office/powerpoint/2010/main" val="3473429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Title 1"/>
          <p:cNvSpPr>
            <a:spLocks noGrp="1"/>
          </p:cNvSpPr>
          <p:nvPr>
            <p:ph type="title"/>
          </p:nvPr>
        </p:nvSpPr>
        <p:spPr>
          <a:xfrm>
            <a:off x="381000" y="152400"/>
            <a:ext cx="8229600" cy="579438"/>
          </a:xfrm>
        </p:spPr>
        <p:txBody>
          <a:bodyPr>
            <a:normAutofit fontScale="90000"/>
          </a:bodyPr>
          <a:lstStyle/>
          <a:p>
            <a:r>
              <a:rPr lang="en-US" altLang="en-US" u="sng" smtClean="0"/>
              <a:t>Least Common Multiples</a:t>
            </a:r>
          </a:p>
        </p:txBody>
      </p:sp>
      <p:sp>
        <p:nvSpPr>
          <p:cNvPr id="226307" name="Content Placeholder 2"/>
          <p:cNvSpPr>
            <a:spLocks noGrp="1"/>
          </p:cNvSpPr>
          <p:nvPr>
            <p:ph idx="1"/>
          </p:nvPr>
        </p:nvSpPr>
        <p:spPr>
          <a:xfrm>
            <a:off x="152400" y="838200"/>
            <a:ext cx="8839200" cy="5791200"/>
          </a:xfrm>
        </p:spPr>
        <p:txBody>
          <a:bodyPr/>
          <a:lstStyle/>
          <a:p>
            <a:pPr>
              <a:buFont typeface="Arial" pitchFamily="34" charset="0"/>
              <a:buNone/>
            </a:pPr>
            <a:r>
              <a:rPr lang="en-US" altLang="en-US" dirty="0" smtClean="0">
                <a:hlinkClick r:id="rId2"/>
              </a:rPr>
              <a:t>Least Common Multiple | Factors and multiples | Khan Academy</a:t>
            </a:r>
            <a:endParaRPr lang="en-US" altLang="en-US" dirty="0" smtClean="0"/>
          </a:p>
          <a:p>
            <a:pPr>
              <a:buFont typeface="Arial" pitchFamily="34" charset="0"/>
              <a:buNone/>
            </a:pPr>
            <a:r>
              <a:rPr lang="en-US" altLang="en-US" sz="2800" dirty="0" smtClean="0"/>
              <a:t>A </a:t>
            </a:r>
            <a:r>
              <a:rPr lang="en-US" altLang="en-US" sz="2800" dirty="0" smtClean="0">
                <a:hlinkClick r:id="rId3" action="ppaction://hlinkfile"/>
              </a:rPr>
              <a:t>common multiple</a:t>
            </a:r>
            <a:r>
              <a:rPr lang="en-US" altLang="en-US" sz="2800" dirty="0" smtClean="0"/>
              <a:t> is a number that is a multiple of two or more numbers. The common multiples of 3 and 4 are </a:t>
            </a:r>
          </a:p>
          <a:p>
            <a:pPr>
              <a:buFont typeface="Arial" pitchFamily="34" charset="0"/>
              <a:buNone/>
            </a:pPr>
            <a:r>
              <a:rPr lang="en-US" altLang="en-US" sz="2800" dirty="0" smtClean="0"/>
              <a:t>0, 12, 24, .... </a:t>
            </a:r>
          </a:p>
          <a:p>
            <a:pPr>
              <a:buFont typeface="Arial" pitchFamily="34" charset="0"/>
              <a:buNone/>
            </a:pPr>
            <a:r>
              <a:rPr lang="en-US" altLang="en-US" sz="2800" dirty="0" smtClean="0"/>
              <a:t>The </a:t>
            </a:r>
            <a:r>
              <a:rPr lang="en-US" altLang="en-US" sz="2800" dirty="0" smtClean="0">
                <a:hlinkClick r:id="rId3" action="ppaction://hlinkfile"/>
              </a:rPr>
              <a:t>least common multiple</a:t>
            </a:r>
            <a:r>
              <a:rPr lang="en-US" altLang="en-US" sz="2800" dirty="0" smtClean="0"/>
              <a:t> (LCM) of two numbers is the smallest number (not zero) that is a multiple of both.</a:t>
            </a:r>
          </a:p>
          <a:p>
            <a:pPr>
              <a:buFont typeface="Arial" pitchFamily="34" charset="0"/>
              <a:buNone/>
            </a:pPr>
            <a:endParaRPr lang="en-US" altLang="en-US" dirty="0" smtClean="0"/>
          </a:p>
        </p:txBody>
      </p:sp>
      <p:pic>
        <p:nvPicPr>
          <p:cNvPr id="226308" name="Picture 3" descr="SIU3L3GL.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343400"/>
            <a:ext cx="29813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11799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Title 1"/>
          <p:cNvSpPr>
            <a:spLocks noGrp="1"/>
          </p:cNvSpPr>
          <p:nvPr>
            <p:ph type="title"/>
          </p:nvPr>
        </p:nvSpPr>
        <p:spPr>
          <a:xfrm>
            <a:off x="381000" y="152400"/>
            <a:ext cx="8229600" cy="381000"/>
          </a:xfrm>
        </p:spPr>
        <p:txBody>
          <a:bodyPr>
            <a:normAutofit fontScale="90000"/>
          </a:bodyPr>
          <a:lstStyle/>
          <a:p>
            <a:r>
              <a:rPr lang="en-US" altLang="en-US" sz="4000" u="sng" smtClean="0"/>
              <a:t>Least Common Multiples</a:t>
            </a:r>
          </a:p>
        </p:txBody>
      </p:sp>
      <p:sp>
        <p:nvSpPr>
          <p:cNvPr id="227331" name="Content Placeholder 2"/>
          <p:cNvSpPr>
            <a:spLocks noGrp="1"/>
          </p:cNvSpPr>
          <p:nvPr>
            <p:ph idx="1"/>
          </p:nvPr>
        </p:nvSpPr>
        <p:spPr>
          <a:xfrm>
            <a:off x="304800" y="533400"/>
            <a:ext cx="8839200" cy="5791200"/>
          </a:xfrm>
        </p:spPr>
        <p:txBody>
          <a:bodyPr/>
          <a:lstStyle/>
          <a:p>
            <a:pPr>
              <a:buFont typeface="Arial" pitchFamily="34" charset="0"/>
              <a:buNone/>
            </a:pPr>
            <a:r>
              <a:rPr lang="en-US" altLang="en-US" sz="2000" dirty="0" err="1" smtClean="0">
                <a:hlinkClick r:id="rId2"/>
              </a:rPr>
              <a:t>Enspire</a:t>
            </a:r>
            <a:r>
              <a:rPr lang="en-US" altLang="en-US" sz="2000" dirty="0" smtClean="0">
                <a:hlinkClick r:id="rId2"/>
              </a:rPr>
              <a:t> LCM</a:t>
            </a:r>
            <a:endParaRPr lang="en-US" altLang="en-US" sz="2000" dirty="0" smtClean="0"/>
          </a:p>
          <a:p>
            <a:pPr>
              <a:buFont typeface="Arial" pitchFamily="34" charset="0"/>
              <a:buNone/>
            </a:pPr>
            <a:r>
              <a:rPr lang="en-US" altLang="en-US" sz="2000" dirty="0" err="1" smtClean="0">
                <a:hlinkClick r:id="rId3"/>
              </a:rPr>
              <a:t>matchgeneric</a:t>
            </a:r>
            <a:r>
              <a:rPr lang="en-US" altLang="en-US" sz="2000" dirty="0" smtClean="0">
                <a:hlinkClick r:id="rId3"/>
              </a:rPr>
              <a:t> Finding LCM</a:t>
            </a:r>
            <a:endParaRPr lang="en-US" altLang="en-US" sz="2000" dirty="0" smtClean="0"/>
          </a:p>
          <a:p>
            <a:pPr>
              <a:buFont typeface="Arial" pitchFamily="34" charset="0"/>
              <a:buNone/>
            </a:pPr>
            <a:r>
              <a:rPr lang="en-US" altLang="en-US" sz="2000" dirty="0" err="1" smtClean="0">
                <a:hlinkClick r:id="rId3"/>
              </a:rPr>
              <a:t>matchgeneric</a:t>
            </a:r>
            <a:r>
              <a:rPr lang="en-US" altLang="en-US" sz="2000" dirty="0" smtClean="0">
                <a:hlinkClick r:id="rId3"/>
              </a:rPr>
              <a:t> Finding LCM Matching</a:t>
            </a:r>
            <a:endParaRPr lang="en-US" altLang="en-US" sz="2000" dirty="0" smtClean="0"/>
          </a:p>
          <a:p>
            <a:pPr>
              <a:buFont typeface="Wingdings" pitchFamily="2" charset="2"/>
              <a:buChar char="Ø"/>
            </a:pPr>
            <a:r>
              <a:rPr lang="en-US" altLang="en-US" sz="2400" dirty="0" smtClean="0"/>
              <a:t>When will the least common multiple of two numbers be one of the numbers?</a:t>
            </a:r>
          </a:p>
          <a:p>
            <a:pPr>
              <a:buFont typeface="Wingdings" pitchFamily="2" charset="2"/>
              <a:buChar char="Ø"/>
            </a:pPr>
            <a:r>
              <a:rPr lang="en-US" altLang="en-US" sz="2400" dirty="0" smtClean="0"/>
              <a:t>Suppose the only factor two numbers have in common is 1.  How can you find their least common multiple?</a:t>
            </a:r>
          </a:p>
          <a:p>
            <a:pPr>
              <a:buFont typeface="Arial" pitchFamily="34" charset="0"/>
              <a:buNone/>
            </a:pPr>
            <a:endParaRPr lang="en-US" altLang="en-US" sz="2800" dirty="0" smtClean="0"/>
          </a:p>
          <a:p>
            <a:pPr>
              <a:buFont typeface="Arial" pitchFamily="34" charset="0"/>
              <a:buNone/>
            </a:pPr>
            <a:endParaRPr lang="en-US" altLang="en-US" sz="2800" dirty="0" smtClean="0"/>
          </a:p>
        </p:txBody>
      </p:sp>
      <p:pic>
        <p:nvPicPr>
          <p:cNvPr id="227332" name="Picture 3" descr="400px-Lcm.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3276600"/>
            <a:ext cx="5154613" cy="337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06905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Title 1"/>
          <p:cNvSpPr>
            <a:spLocks noGrp="1"/>
          </p:cNvSpPr>
          <p:nvPr>
            <p:ph type="title"/>
          </p:nvPr>
        </p:nvSpPr>
        <p:spPr>
          <a:xfrm>
            <a:off x="304800" y="0"/>
            <a:ext cx="8229600" cy="579438"/>
          </a:xfrm>
        </p:spPr>
        <p:txBody>
          <a:bodyPr>
            <a:normAutofit fontScale="90000"/>
          </a:bodyPr>
          <a:lstStyle/>
          <a:p>
            <a:r>
              <a:rPr lang="en-US" altLang="en-US" sz="4000" u="sng" smtClean="0"/>
              <a:t>Practice  Least Common Multiples</a:t>
            </a:r>
          </a:p>
        </p:txBody>
      </p:sp>
      <p:sp>
        <p:nvSpPr>
          <p:cNvPr id="228355" name="Content Placeholder 2"/>
          <p:cNvSpPr>
            <a:spLocks noGrp="1"/>
          </p:cNvSpPr>
          <p:nvPr>
            <p:ph idx="1"/>
          </p:nvPr>
        </p:nvSpPr>
        <p:spPr>
          <a:xfrm>
            <a:off x="228600" y="457200"/>
            <a:ext cx="8534400" cy="5791200"/>
          </a:xfrm>
        </p:spPr>
        <p:txBody>
          <a:bodyPr>
            <a:normAutofit/>
          </a:bodyPr>
          <a:lstStyle/>
          <a:p>
            <a:r>
              <a:rPr lang="en-US" altLang="en-US" b="1" dirty="0" smtClean="0"/>
              <a:t>Find the LCM of each. *Hint Use Prime Factorization</a:t>
            </a:r>
          </a:p>
          <a:p>
            <a:r>
              <a:rPr lang="en-US" altLang="en-US" dirty="0" smtClean="0"/>
              <a:t>1) 10, 3                                   2) 14, 6</a:t>
            </a:r>
          </a:p>
          <a:p>
            <a:pPr marL="0" indent="0">
              <a:buNone/>
            </a:pPr>
            <a:endParaRPr lang="en-US" altLang="en-US" dirty="0" smtClean="0"/>
          </a:p>
          <a:p>
            <a:pPr marL="0" indent="0">
              <a:lnSpc>
                <a:spcPct val="200000"/>
              </a:lnSpc>
              <a:buNone/>
            </a:pPr>
            <a:endParaRPr lang="en-US" altLang="en-US" dirty="0" smtClean="0"/>
          </a:p>
        </p:txBody>
      </p:sp>
    </p:spTree>
    <p:extLst>
      <p:ext uri="{BB962C8B-B14F-4D97-AF65-F5344CB8AC3E}">
        <p14:creationId xmlns:p14="http://schemas.microsoft.com/office/powerpoint/2010/main" val="28648159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172200"/>
          </a:xfrm>
        </p:spPr>
        <p:txBody>
          <a:bodyPr/>
          <a:lstStyle/>
          <a:p>
            <a:pPr marL="0" indent="0">
              <a:lnSpc>
                <a:spcPct val="200000"/>
              </a:lnSpc>
              <a:buNone/>
            </a:pPr>
            <a:r>
              <a:rPr lang="en-US" altLang="en-US" dirty="0" smtClean="0"/>
              <a:t>         3) 15, 6                                     4) 15, 20</a:t>
            </a:r>
          </a:p>
          <a:p>
            <a:pPr marL="0" indent="0">
              <a:buNone/>
            </a:pPr>
            <a:endParaRPr lang="en-US" dirty="0"/>
          </a:p>
        </p:txBody>
      </p:sp>
    </p:spTree>
    <p:extLst>
      <p:ext uri="{BB962C8B-B14F-4D97-AF65-F5344CB8AC3E}">
        <p14:creationId xmlns:p14="http://schemas.microsoft.com/office/powerpoint/2010/main" val="1720157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172200"/>
          </a:xfrm>
        </p:spPr>
        <p:txBody>
          <a:bodyPr/>
          <a:lstStyle/>
          <a:p>
            <a:pPr marL="0" indent="0">
              <a:lnSpc>
                <a:spcPct val="200000"/>
              </a:lnSpc>
              <a:buNone/>
            </a:pPr>
            <a:r>
              <a:rPr lang="en-US" altLang="en-US" dirty="0" smtClean="0"/>
              <a:t>     6) 4, 30                7) 24, 32                  8) 20, 30</a:t>
            </a:r>
          </a:p>
          <a:p>
            <a:pPr marL="0" indent="0">
              <a:buNone/>
            </a:pPr>
            <a:endParaRPr lang="en-US" dirty="0"/>
          </a:p>
        </p:txBody>
      </p:sp>
    </p:spTree>
    <p:extLst>
      <p:ext uri="{BB962C8B-B14F-4D97-AF65-F5344CB8AC3E}">
        <p14:creationId xmlns:p14="http://schemas.microsoft.com/office/powerpoint/2010/main" val="3825129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66800"/>
            <a:ext cx="8686800" cy="4602162"/>
          </a:xfrm>
        </p:spPr>
        <p:txBody>
          <a:bodyPr>
            <a:normAutofit fontScale="90000"/>
          </a:bodyPr>
          <a:lstStyle/>
          <a:p>
            <a:pPr algn="l"/>
            <a:r>
              <a:rPr lang="en-US" sz="3600" b="1" dirty="0"/>
              <a:t>METHOD 1</a:t>
            </a:r>
            <a:r>
              <a:rPr lang="en-US" sz="3600" dirty="0"/>
              <a:t>: List the multiples of one of the numbers.  Then, begin listing the multiples of the other number until you find one that they have in </a:t>
            </a:r>
            <a:r>
              <a:rPr lang="en-US" sz="3600" dirty="0" smtClean="0"/>
              <a:t>common. Try </a:t>
            </a:r>
            <a:r>
              <a:rPr lang="en-US" sz="3600" dirty="0"/>
              <a:t>it!  Find the LCM of 6 and 8</a:t>
            </a:r>
            <a:r>
              <a:rPr lang="en-US" sz="3600" dirty="0" smtClean="0"/>
              <a:t>:</a:t>
            </a:r>
            <a:br>
              <a:rPr lang="en-US" sz="3600" dirty="0" smtClean="0"/>
            </a:br>
            <a:r>
              <a:rPr lang="en-US" sz="3600" dirty="0"/>
              <a:t/>
            </a:r>
            <a:br>
              <a:rPr lang="en-US" sz="3600" dirty="0"/>
            </a:br>
            <a:r>
              <a:rPr lang="en-US" sz="3600" dirty="0"/>
              <a:t>Multiples of 6</a:t>
            </a:r>
            <a:r>
              <a:rPr lang="en-US" sz="3600" dirty="0" smtClean="0"/>
              <a:t>: </a:t>
            </a:r>
            <a:br>
              <a:rPr lang="en-US" sz="3600" dirty="0" smtClean="0"/>
            </a:br>
            <a:r>
              <a:rPr lang="en-US" sz="3600" dirty="0" smtClean="0"/>
              <a:t/>
            </a:r>
            <a:br>
              <a:rPr lang="en-US" sz="3600" dirty="0" smtClean="0"/>
            </a:br>
            <a:r>
              <a:rPr lang="en-US" sz="3600" dirty="0"/>
              <a:t/>
            </a:r>
            <a:br>
              <a:rPr lang="en-US" sz="3600" dirty="0"/>
            </a:br>
            <a:r>
              <a:rPr lang="en-US" sz="3600" dirty="0"/>
              <a:t>Multiples of 8:</a:t>
            </a:r>
            <a:br>
              <a:rPr lang="en-US" sz="3600" dirty="0"/>
            </a:br>
            <a:r>
              <a:rPr lang="en-US" sz="3600" dirty="0"/>
              <a:t> </a:t>
            </a:r>
            <a:r>
              <a:rPr lang="en-US" sz="3600" dirty="0" smtClean="0"/>
              <a:t/>
            </a:r>
            <a:br>
              <a:rPr lang="en-US" sz="3600" dirty="0" smtClean="0"/>
            </a:br>
            <a:r>
              <a:rPr lang="en-US" sz="3600" dirty="0"/>
              <a:t/>
            </a:r>
            <a:br>
              <a:rPr lang="en-US" sz="3600" dirty="0"/>
            </a:br>
            <a:r>
              <a:rPr lang="en-US" sz="3600" dirty="0"/>
              <a:t>The LCM of 6 and 8 is ______________.</a:t>
            </a:r>
            <a:r>
              <a:rPr lang="en-US" dirty="0"/>
              <a:t/>
            </a:r>
            <a:br>
              <a:rPr lang="en-US" dirty="0"/>
            </a:br>
            <a:endParaRPr lang="en-US" dirty="0"/>
          </a:p>
        </p:txBody>
      </p:sp>
    </p:spTree>
    <p:extLst>
      <p:ext uri="{BB962C8B-B14F-4D97-AF65-F5344CB8AC3E}">
        <p14:creationId xmlns:p14="http://schemas.microsoft.com/office/powerpoint/2010/main" val="1908827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362200"/>
          </a:xfrm>
        </p:spPr>
        <p:txBody>
          <a:bodyPr>
            <a:normAutofit/>
          </a:bodyPr>
          <a:lstStyle/>
          <a:p>
            <a:r>
              <a:rPr lang="en-US" sz="2800" dirty="0"/>
              <a:t>METHOD 2:</a:t>
            </a:r>
            <a:br>
              <a:rPr lang="en-US" sz="2800" dirty="0"/>
            </a:br>
            <a:r>
              <a:rPr lang="en-US" sz="2800" dirty="0" smtClean="0"/>
              <a:t>1. Find </a:t>
            </a:r>
            <a:r>
              <a:rPr lang="en-US" sz="2800" dirty="0"/>
              <a:t>the GCF of the numbers</a:t>
            </a:r>
            <a:br>
              <a:rPr lang="en-US" sz="2800" dirty="0"/>
            </a:br>
            <a:r>
              <a:rPr lang="en-US" sz="2800" dirty="0" smtClean="0"/>
              <a:t>2. Multiply </a:t>
            </a:r>
            <a:r>
              <a:rPr lang="en-US" sz="2800" dirty="0"/>
              <a:t>the two numbers together</a:t>
            </a:r>
            <a:br>
              <a:rPr lang="en-US" sz="2800" dirty="0"/>
            </a:br>
            <a:r>
              <a:rPr lang="en-US" sz="2800" dirty="0" smtClean="0"/>
              <a:t>3. Divide </a:t>
            </a:r>
            <a:r>
              <a:rPr lang="en-US" sz="2800" dirty="0"/>
              <a:t>the product by the GCF. </a:t>
            </a:r>
            <a:br>
              <a:rPr lang="en-US" sz="2800" dirty="0"/>
            </a:br>
            <a:r>
              <a:rPr lang="en-US" sz="2800" dirty="0"/>
              <a:t>Try it!  Use this method to find the LCM of 4 and 8</a:t>
            </a:r>
            <a:r>
              <a:rPr lang="en-US" sz="2800" dirty="0" smtClean="0"/>
              <a:t>:</a:t>
            </a:r>
            <a:endParaRPr lang="en-US" sz="4800" dirty="0"/>
          </a:p>
        </p:txBody>
      </p:sp>
      <p:sp>
        <p:nvSpPr>
          <p:cNvPr id="3" name="Text Box 2"/>
          <p:cNvSpPr txBox="1">
            <a:spLocks noChangeArrowheads="1"/>
          </p:cNvSpPr>
          <p:nvPr/>
        </p:nvSpPr>
        <p:spPr bwMode="auto">
          <a:xfrm>
            <a:off x="588818" y="2667000"/>
            <a:ext cx="3810000" cy="38100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15000"/>
              </a:lnSpc>
              <a:spcBef>
                <a:spcPts val="0"/>
              </a:spcBef>
              <a:spcAft>
                <a:spcPts val="1000"/>
              </a:spcAft>
            </a:pPr>
            <a:r>
              <a:rPr lang="en-US" sz="2000" dirty="0">
                <a:effectLst/>
                <a:latin typeface="Calibri"/>
                <a:ea typeface="Calibri"/>
                <a:cs typeface="Times New Roman"/>
              </a:rPr>
              <a:t>Step 1: Find the GCF of 4 and 8</a:t>
            </a:r>
          </a:p>
        </p:txBody>
      </p:sp>
      <p:sp>
        <p:nvSpPr>
          <p:cNvPr id="5" name="Text Box 2"/>
          <p:cNvSpPr txBox="1">
            <a:spLocks noChangeArrowheads="1"/>
          </p:cNvSpPr>
          <p:nvPr/>
        </p:nvSpPr>
        <p:spPr bwMode="auto">
          <a:xfrm>
            <a:off x="4800600" y="2667000"/>
            <a:ext cx="3876675" cy="38100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15000"/>
              </a:lnSpc>
              <a:spcBef>
                <a:spcPts val="0"/>
              </a:spcBef>
              <a:spcAft>
                <a:spcPts val="1000"/>
              </a:spcAft>
            </a:pPr>
            <a:r>
              <a:rPr lang="en-US" sz="2000" dirty="0">
                <a:effectLst/>
                <a:latin typeface="Calibri"/>
                <a:ea typeface="Calibri"/>
                <a:cs typeface="Times New Roman"/>
              </a:rPr>
              <a:t>Step 2: Multiply 4 x 8</a:t>
            </a:r>
          </a:p>
        </p:txBody>
      </p:sp>
    </p:spTree>
    <p:extLst>
      <p:ext uri="{BB962C8B-B14F-4D97-AF65-F5344CB8AC3E}">
        <p14:creationId xmlns:p14="http://schemas.microsoft.com/office/powerpoint/2010/main" val="1950545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0" y="274638"/>
            <a:ext cx="3810000" cy="5364162"/>
          </a:xfrm>
        </p:spPr>
        <p:txBody>
          <a:bodyPr/>
          <a:lstStyle/>
          <a:p>
            <a:r>
              <a:rPr lang="en-US" dirty="0"/>
              <a:t>The LCM of 4 and 8 is </a:t>
            </a:r>
            <a:r>
              <a:rPr lang="en-US" dirty="0" smtClean="0"/>
              <a:t>_____________</a:t>
            </a:r>
            <a:r>
              <a:rPr lang="en-US" dirty="0"/>
              <a:t/>
            </a:r>
            <a:br>
              <a:rPr lang="en-US" dirty="0"/>
            </a:br>
            <a:endParaRPr lang="en-US" dirty="0"/>
          </a:p>
        </p:txBody>
      </p:sp>
      <p:sp>
        <p:nvSpPr>
          <p:cNvPr id="3" name="Text Box 2"/>
          <p:cNvSpPr txBox="1">
            <a:spLocks noChangeArrowheads="1"/>
          </p:cNvSpPr>
          <p:nvPr/>
        </p:nvSpPr>
        <p:spPr bwMode="auto">
          <a:xfrm>
            <a:off x="381000" y="1752600"/>
            <a:ext cx="4267200" cy="41910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15000"/>
              </a:lnSpc>
              <a:spcBef>
                <a:spcPts val="0"/>
              </a:spcBef>
              <a:spcAft>
                <a:spcPts val="1000"/>
              </a:spcAft>
            </a:pPr>
            <a:r>
              <a:rPr lang="en-US" sz="2000" dirty="0">
                <a:effectLst/>
                <a:latin typeface="Calibri"/>
                <a:ea typeface="Calibri"/>
                <a:cs typeface="Times New Roman"/>
              </a:rPr>
              <a:t>Step 3: Divide your product from Step 2 by your GCF in Step 1</a:t>
            </a:r>
            <a:r>
              <a:rPr lang="en-US" sz="1100" dirty="0">
                <a:effectLst/>
                <a:latin typeface="Calibri"/>
                <a:ea typeface="Calibri"/>
                <a:cs typeface="Times New Roman"/>
              </a:rPr>
              <a:t>.</a:t>
            </a:r>
          </a:p>
        </p:txBody>
      </p:sp>
    </p:spTree>
    <p:extLst>
      <p:ext uri="{BB962C8B-B14F-4D97-AF65-F5344CB8AC3E}">
        <p14:creationId xmlns:p14="http://schemas.microsoft.com/office/powerpoint/2010/main" val="1015435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pPr lvl="0"/>
            <a:r>
              <a:rPr lang="en-US" dirty="0"/>
              <a:t>20 and </a:t>
            </a:r>
            <a:r>
              <a:rPr lang="en-US" dirty="0" smtClean="0"/>
              <a:t>8- Using </a:t>
            </a:r>
            <a:r>
              <a:rPr lang="en-US" dirty="0" smtClean="0"/>
              <a:t>Ladder</a:t>
            </a:r>
            <a:r>
              <a:rPr lang="en-US" dirty="0" smtClean="0"/>
              <a:t> </a:t>
            </a:r>
            <a:r>
              <a:rPr lang="en-US" dirty="0"/>
              <a:t/>
            </a:r>
            <a:br>
              <a:rPr lang="en-US" dirty="0"/>
            </a:br>
            <a:endParaRPr lang="en-US" dirty="0"/>
          </a:p>
        </p:txBody>
      </p:sp>
    </p:spTree>
    <p:extLst>
      <p:ext uri="{BB962C8B-B14F-4D97-AF65-F5344CB8AC3E}">
        <p14:creationId xmlns:p14="http://schemas.microsoft.com/office/powerpoint/2010/main" val="3770510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pPr lvl="0"/>
            <a:r>
              <a:rPr lang="en-US" dirty="0" smtClean="0"/>
              <a:t>12 and 42-Using </a:t>
            </a:r>
            <a:r>
              <a:rPr lang="en-US" dirty="0" smtClean="0"/>
              <a:t>Method 1</a:t>
            </a:r>
            <a:r>
              <a:rPr lang="en-US" dirty="0" smtClean="0"/>
              <a:t> </a:t>
            </a:r>
            <a:r>
              <a:rPr lang="en-US" dirty="0"/>
              <a:t/>
            </a:r>
            <a:br>
              <a:rPr lang="en-US" dirty="0"/>
            </a:br>
            <a:endParaRPr lang="en-US" dirty="0"/>
          </a:p>
        </p:txBody>
      </p:sp>
    </p:spTree>
    <p:extLst>
      <p:ext uri="{BB962C8B-B14F-4D97-AF65-F5344CB8AC3E}">
        <p14:creationId xmlns:p14="http://schemas.microsoft.com/office/powerpoint/2010/main" val="3874355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pPr lvl="0"/>
            <a:r>
              <a:rPr lang="en-US" dirty="0" smtClean="0"/>
              <a:t>30 and </a:t>
            </a:r>
            <a:r>
              <a:rPr lang="en-US" dirty="0" smtClean="0"/>
              <a:t>65- Using Method 2</a:t>
            </a:r>
            <a:r>
              <a:rPr lang="en-US" dirty="0"/>
              <a:t/>
            </a:r>
            <a:br>
              <a:rPr lang="en-US" dirty="0"/>
            </a:br>
            <a:endParaRPr lang="en-US" dirty="0"/>
          </a:p>
        </p:txBody>
      </p:sp>
    </p:spTree>
    <p:extLst>
      <p:ext uri="{BB962C8B-B14F-4D97-AF65-F5344CB8AC3E}">
        <p14:creationId xmlns:p14="http://schemas.microsoft.com/office/powerpoint/2010/main" val="3980062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pPr lvl="0"/>
            <a:r>
              <a:rPr lang="en-US" dirty="0" smtClean="0"/>
              <a:t>12 and </a:t>
            </a:r>
            <a:r>
              <a:rPr lang="en-US" dirty="0" smtClean="0"/>
              <a:t>21- Using Ladder</a:t>
            </a:r>
            <a:r>
              <a:rPr lang="en-US" dirty="0"/>
              <a:t/>
            </a:r>
            <a:br>
              <a:rPr lang="en-US" dirty="0"/>
            </a:br>
            <a:endParaRPr lang="en-US" dirty="0"/>
          </a:p>
        </p:txBody>
      </p:sp>
    </p:spTree>
    <p:extLst>
      <p:ext uri="{BB962C8B-B14F-4D97-AF65-F5344CB8AC3E}">
        <p14:creationId xmlns:p14="http://schemas.microsoft.com/office/powerpoint/2010/main" val="4253658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pPr lvl="0"/>
            <a:r>
              <a:rPr lang="en-US" dirty="0" smtClean="0"/>
              <a:t>45 and </a:t>
            </a:r>
            <a:r>
              <a:rPr lang="en-US" dirty="0" smtClean="0"/>
              <a:t>60- Any Method</a:t>
            </a:r>
            <a:r>
              <a:rPr lang="en-US" dirty="0"/>
              <a:t/>
            </a:r>
            <a:br>
              <a:rPr lang="en-US" dirty="0"/>
            </a:br>
            <a:endParaRPr lang="en-US" dirty="0"/>
          </a:p>
        </p:txBody>
      </p:sp>
    </p:spTree>
    <p:extLst>
      <p:ext uri="{BB962C8B-B14F-4D97-AF65-F5344CB8AC3E}">
        <p14:creationId xmlns:p14="http://schemas.microsoft.com/office/powerpoint/2010/main" val="2373381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285</Words>
  <Application>Microsoft Office PowerPoint</Application>
  <PresentationFormat>On-screen Show (4:3)</PresentationFormat>
  <Paragraphs>28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Least Common Multiple Here’s the dilemma: Hot dog buns come in packs of 6 and hot dogs come in packs of 8.  If we want there to be no leftover buns or dogs, how many bags will we have to buy of each? What is Least Common Multiple? Least common multiple, or LCM, is the ______________ multiple that 2 or more numbers have in common. How do we find it? </vt:lpstr>
      <vt:lpstr>METHOD 1: List the multiples of one of the numbers.  Then, begin listing the multiples of the other number until you find one that they have in common. Try it!  Find the LCM of 6 and 8:  Multiples of 6:    Multiples of 8:    The LCM of 6 and 8 is ______________. </vt:lpstr>
      <vt:lpstr>METHOD 2: 1. Find the GCF of the numbers 2. Multiply the two numbers together 3. Divide the product by the GCF.  Try it!  Use this method to find the LCM of 4 and 8:</vt:lpstr>
      <vt:lpstr>The LCM of 4 and 8 is _____________ </vt:lpstr>
      <vt:lpstr>20 and 8- Using Ladder  </vt:lpstr>
      <vt:lpstr>12 and 42-Using Method 1  </vt:lpstr>
      <vt:lpstr>30 and 65- Using Method 2 </vt:lpstr>
      <vt:lpstr>12 and 21- Using Ladder </vt:lpstr>
      <vt:lpstr>45 and 60- Any Method </vt:lpstr>
      <vt:lpstr>Least Common Multiples</vt:lpstr>
      <vt:lpstr>Least Common Multiples</vt:lpstr>
      <vt:lpstr>Practice  Least Common Multiples</vt:lpstr>
      <vt:lpstr>PowerPoint Presentation</vt:lpstr>
      <vt:lpstr>PowerPoint Presentation</vt:lpstr>
    </vt:vector>
  </TitlesOfParts>
  <Company>FCSS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Least Common Multiples</dc:title>
  <dc:creator>Windows User</dc:creator>
  <cp:lastModifiedBy>Windows User</cp:lastModifiedBy>
  <cp:revision>5</cp:revision>
  <dcterms:created xsi:type="dcterms:W3CDTF">2014-08-19T19:28:50Z</dcterms:created>
  <dcterms:modified xsi:type="dcterms:W3CDTF">2014-08-22T12:23:52Z</dcterms:modified>
</cp:coreProperties>
</file>