
<file path=[Content_Types].xml><?xml version="1.0" encoding="utf-8"?>
<Types xmlns="http://schemas.openxmlformats.org/package/2006/content-types">
  <Default Extension="bmp" ContentType="image/bmp"/>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85" r:id="rId4"/>
    <p:sldId id="258" r:id="rId5"/>
    <p:sldId id="286" r:id="rId6"/>
    <p:sldId id="259" r:id="rId7"/>
    <p:sldId id="287" r:id="rId8"/>
    <p:sldId id="260" r:id="rId9"/>
    <p:sldId id="288" r:id="rId10"/>
    <p:sldId id="261" r:id="rId11"/>
    <p:sldId id="289" r:id="rId12"/>
    <p:sldId id="262" r:id="rId13"/>
    <p:sldId id="263" r:id="rId14"/>
    <p:sldId id="264" r:id="rId15"/>
    <p:sldId id="290" r:id="rId16"/>
    <p:sldId id="265" r:id="rId17"/>
    <p:sldId id="291" r:id="rId18"/>
    <p:sldId id="266" r:id="rId19"/>
    <p:sldId id="292" r:id="rId20"/>
    <p:sldId id="267" r:id="rId21"/>
    <p:sldId id="293" r:id="rId22"/>
    <p:sldId id="268" r:id="rId23"/>
    <p:sldId id="294" r:id="rId24"/>
    <p:sldId id="269" r:id="rId25"/>
    <p:sldId id="295" r:id="rId26"/>
    <p:sldId id="270" r:id="rId27"/>
    <p:sldId id="296" r:id="rId28"/>
    <p:sldId id="271" r:id="rId29"/>
    <p:sldId id="297" r:id="rId30"/>
    <p:sldId id="272" r:id="rId31"/>
    <p:sldId id="298" r:id="rId32"/>
    <p:sldId id="273" r:id="rId33"/>
    <p:sldId id="299" r:id="rId34"/>
    <p:sldId id="274" r:id="rId35"/>
    <p:sldId id="300" r:id="rId36"/>
    <p:sldId id="275" r:id="rId37"/>
    <p:sldId id="301" r:id="rId38"/>
    <p:sldId id="276" r:id="rId39"/>
    <p:sldId id="302" r:id="rId40"/>
    <p:sldId id="277" r:id="rId41"/>
    <p:sldId id="310" r:id="rId42"/>
    <p:sldId id="278" r:id="rId43"/>
    <p:sldId id="303" r:id="rId44"/>
    <p:sldId id="279" r:id="rId45"/>
    <p:sldId id="304" r:id="rId46"/>
    <p:sldId id="280" r:id="rId47"/>
    <p:sldId id="305" r:id="rId48"/>
    <p:sldId id="281" r:id="rId49"/>
    <p:sldId id="306" r:id="rId50"/>
    <p:sldId id="282" r:id="rId51"/>
    <p:sldId id="307" r:id="rId52"/>
    <p:sldId id="283" r:id="rId53"/>
    <p:sldId id="308" r:id="rId54"/>
    <p:sldId id="284" r:id="rId55"/>
    <p:sldId id="309" r:id="rId5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03FCE02C-6EC6-4E09-BC2C-9FDED4DE236E}" type="datetimeFigureOut">
              <a:rPr lang="en-US" dirty="0"/>
              <a:t>12/15/2017</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FB075A7A-4A9A-410F-B848-AB998ACC9419}" type="datetimeFigureOut">
              <a:rPr lang="en-US" dirty="0"/>
              <a:pPr/>
              <a:t>12/15/2017</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AA5F3E88-2D66-4D17-B0FA-EA13CB20B2FF}" type="datetimeFigureOut">
              <a:rPr lang="en-US" dirty="0"/>
              <a:pPr/>
              <a:t>12/15/2017</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1800"/>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4D8F36E1-9596-4E98-8786-4A17C5D29C65}" type="datetimeFigureOut">
              <a:rPr lang="en-US" dirty="0"/>
              <a:pPr/>
              <a:t>12/15/2017</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EE4D1A55-63BC-4BA2-9538-7DDEADA10621}" type="datetimeFigureOut">
              <a:rPr lang="en-US" dirty="0"/>
              <a:t>12/15/2017</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66D01ABB-8821-4BF5-97A9-E1A66ACAEAA9}" type="datetimeFigureOut">
              <a:rPr lang="en-US" dirty="0"/>
              <a:pPr/>
              <a:t>12/15/2017</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20C37B1C-D4A1-4A4F-A470-80868146AFC5}" type="datetimeFigureOut">
              <a:rPr lang="en-US" dirty="0"/>
              <a:pPr/>
              <a:t>12/15/2017</a:t>
            </a:fld>
            <a:endParaRPr lang="en-US" dirty="0"/>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6D31D1B9-F39E-471E-80A9-595CAA5664AD}" type="datetimeFigureOut">
              <a:rPr lang="en-US" dirty="0"/>
              <a:pPr/>
              <a:t>12/15/2017</a:t>
            </a:fld>
            <a:endParaRPr lang="en-US" dirty="0"/>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33FCEABC-E2B9-4606-A74F-CB06AF596887}" type="datetimeFigureOut">
              <a:rPr lang="en-US" dirty="0"/>
              <a:pPr/>
              <a:t>12/15/2017</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FA8850A0-01A3-4F4E-AA52-F716A9BFD4EB}" type="datetimeFigureOut">
              <a:rPr lang="en-US" dirty="0"/>
              <a:pPr/>
              <a:t>12/15/2017</a:t>
            </a:fld>
            <a:endParaRPr lang="en-US" dirty="0"/>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4FAB73BC-B049-4115-A692-8D63A059BFB8}" type="slidenum">
              <a:rPr lang="en-US" dirty="0"/>
              <a:pPr/>
              <a:t>‹#›</a:t>
            </a:fld>
            <a:endParaRPr lang="en-US" dirty="0"/>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E5811CCA-BB49-46C7-A0E2-F42339750F9A}" type="datetimeFigureOut">
              <a:rPr lang="en-US" dirty="0"/>
              <a:t>12/15/2017</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17205CAA-4E5A-4223-BD55-C5D2841AC9EF}" type="datetimeFigureOut">
              <a:rPr lang="en-US" dirty="0"/>
              <a:t>12/15/2017</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16600" b="1" dirty="0" smtClean="0">
                <a:latin typeface="AlwaysHere" panose="02000603000000000000" pitchFamily="2" charset="0"/>
                <a:ea typeface="AlwaysHere" panose="02000603000000000000" pitchFamily="2" charset="0"/>
              </a:rPr>
              <a:t>BAZINGA!</a:t>
            </a:r>
            <a:endParaRPr lang="en-US" sz="16600" b="1" dirty="0">
              <a:latin typeface="AlwaysHere" panose="02000603000000000000" pitchFamily="2" charset="0"/>
              <a:ea typeface="AlwaysHere" panose="02000603000000000000" pitchFamily="2" charset="0"/>
            </a:endParaRPr>
          </a:p>
        </p:txBody>
      </p:sp>
      <p:sp>
        <p:nvSpPr>
          <p:cNvPr id="3" name="Subtitle 2"/>
          <p:cNvSpPr>
            <a:spLocks noGrp="1"/>
          </p:cNvSpPr>
          <p:nvPr>
            <p:ph type="subTitle" idx="1"/>
          </p:nvPr>
        </p:nvSpPr>
        <p:spPr/>
        <p:txBody>
          <a:bodyPr>
            <a:noAutofit/>
          </a:bodyPr>
          <a:lstStyle/>
          <a:p>
            <a:r>
              <a:rPr lang="en-US" sz="3600" dirty="0" smtClean="0">
                <a:latin typeface="AlwaysHere" panose="02000603000000000000" pitchFamily="2" charset="0"/>
                <a:ea typeface="AlwaysHere" panose="02000603000000000000" pitchFamily="2" charset="0"/>
              </a:rPr>
              <a:t>Sixth Grade Semester 1 Midterm</a:t>
            </a:r>
            <a:endParaRPr lang="en-US" sz="3600" dirty="0">
              <a:latin typeface="AlwaysHere" panose="02000603000000000000" pitchFamily="2" charset="0"/>
              <a:ea typeface="AlwaysHere" panose="02000603000000000000" pitchFamily="2" charset="0"/>
            </a:endParaRPr>
          </a:p>
        </p:txBody>
      </p:sp>
    </p:spTree>
    <p:extLst>
      <p:ext uri="{BB962C8B-B14F-4D97-AF65-F5344CB8AC3E}">
        <p14:creationId xmlns:p14="http://schemas.microsoft.com/office/powerpoint/2010/main" val="16243154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022" y="2548463"/>
            <a:ext cx="9068586" cy="2590800"/>
          </a:xfrm>
        </p:spPr>
        <p:txBody>
          <a:bodyPr/>
          <a:lstStyle/>
          <a:p>
            <a:r>
              <a:rPr lang="en-US" sz="2800" b="1" cap="none" dirty="0" smtClean="0">
                <a:latin typeface="Bookman Old Style" panose="02050604050505020204" pitchFamily="18" charset="0"/>
                <a:ea typeface="AlwaysHere" panose="02000603000000000000" pitchFamily="2" charset="0"/>
              </a:rPr>
              <a:t>Jeff wants you to find the quotient (use a remainder):</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latin typeface="Bookman Old Style" panose="02050604050505020204" pitchFamily="18" charset="0"/>
                <a:ea typeface="AlwaysHere" panose="02000603000000000000" pitchFamily="2" charset="0"/>
              </a:rPr>
              <a:t>6,742 ÷ 8</a:t>
            </a:r>
            <a:endParaRPr lang="en-US" sz="2800" b="1" cap="none" dirty="0">
              <a:latin typeface="Bookman Old Style" panose="02050604050505020204" pitchFamily="18" charset="0"/>
              <a:ea typeface="AlwaysHere" panose="02000603000000000000" pitchFamily="2" charset="0"/>
            </a:endParaRPr>
          </a:p>
        </p:txBody>
      </p:sp>
    </p:spTree>
    <p:extLst>
      <p:ext uri="{BB962C8B-B14F-4D97-AF65-F5344CB8AC3E}">
        <p14:creationId xmlns:p14="http://schemas.microsoft.com/office/powerpoint/2010/main" val="24414620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022" y="2548463"/>
            <a:ext cx="9068586" cy="2590800"/>
          </a:xfrm>
        </p:spPr>
        <p:txBody>
          <a:bodyPr/>
          <a:lstStyle/>
          <a:p>
            <a:r>
              <a:rPr lang="en-US" sz="2800" b="1" cap="none" dirty="0" smtClean="0">
                <a:latin typeface="Bookman Old Style" panose="02050604050505020204" pitchFamily="18" charset="0"/>
                <a:ea typeface="AlwaysHere" panose="02000603000000000000" pitchFamily="2" charset="0"/>
              </a:rPr>
              <a:t>Jeff wants you to find the quotient (use a remainder):</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latin typeface="Bookman Old Style" panose="02050604050505020204" pitchFamily="18" charset="0"/>
                <a:ea typeface="AlwaysHere" panose="02000603000000000000" pitchFamily="2" charset="0"/>
              </a:rPr>
              <a:t>6,742 ÷ 8</a:t>
            </a:r>
            <a:r>
              <a:rPr lang="en-US" sz="2800" b="1" cap="none" dirty="0">
                <a:solidFill>
                  <a:schemeClr val="accent2">
                    <a:lumMod val="60000"/>
                    <a:lumOff val="40000"/>
                  </a:schemeClr>
                </a:solidFill>
                <a:latin typeface="Bookman Old Style" panose="02050604050505020204" pitchFamily="18" charset="0"/>
                <a:ea typeface="AlwaysHere" panose="02000603000000000000" pitchFamily="2" charset="0"/>
              </a:rPr>
              <a:t> </a:t>
            </a:r>
            <a:r>
              <a:rPr lang="en-US" sz="2800" b="1" cap="none" dirty="0" smtClean="0">
                <a:solidFill>
                  <a:schemeClr val="accent2">
                    <a:lumMod val="60000"/>
                    <a:lumOff val="40000"/>
                  </a:schemeClr>
                </a:solidFill>
                <a:latin typeface="Bookman Old Style" panose="02050604050505020204" pitchFamily="18" charset="0"/>
                <a:ea typeface="AlwaysHere" panose="02000603000000000000" pitchFamily="2" charset="0"/>
              </a:rPr>
              <a:t>= 842 R6</a:t>
            </a:r>
            <a:endParaRPr lang="en-US" sz="2800" b="1" cap="none" dirty="0">
              <a:latin typeface="Bookman Old Style" panose="02050604050505020204" pitchFamily="18" charset="0"/>
              <a:ea typeface="AlwaysHere" panose="02000603000000000000" pitchFamily="2" charset="0"/>
            </a:endParaRPr>
          </a:p>
        </p:txBody>
      </p:sp>
    </p:spTree>
    <p:extLst>
      <p:ext uri="{BB962C8B-B14F-4D97-AF65-F5344CB8AC3E}">
        <p14:creationId xmlns:p14="http://schemas.microsoft.com/office/powerpoint/2010/main" val="35739517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022" y="2548463"/>
            <a:ext cx="9068586" cy="2590800"/>
          </a:xfrm>
        </p:spPr>
        <p:txBody>
          <a:bodyPr/>
          <a:lstStyle/>
          <a:p>
            <a:r>
              <a:rPr lang="en-US" sz="2800" b="1" cap="none" dirty="0" smtClean="0">
                <a:latin typeface="Bookman Old Style" panose="02050604050505020204" pitchFamily="18" charset="0"/>
                <a:ea typeface="AlwaysHere" panose="02000603000000000000" pitchFamily="2" charset="0"/>
              </a:rPr>
              <a:t>Jeff needs to address 325 holiday cards over the next 13 days.  If he addresses the same number of cards each day, how many will he need to do each day?</a:t>
            </a:r>
            <a:endParaRPr lang="en-US" sz="2800" b="1" cap="none" dirty="0">
              <a:latin typeface="Bookman Old Style" panose="02050604050505020204" pitchFamily="18" charset="0"/>
              <a:ea typeface="AlwaysHere" panose="02000603000000000000" pitchFamily="2" charset="0"/>
            </a:endParaRPr>
          </a:p>
        </p:txBody>
      </p:sp>
    </p:spTree>
    <p:extLst>
      <p:ext uri="{BB962C8B-B14F-4D97-AF65-F5344CB8AC3E}">
        <p14:creationId xmlns:p14="http://schemas.microsoft.com/office/powerpoint/2010/main" val="11931983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022" y="2548463"/>
            <a:ext cx="9068586" cy="2590800"/>
          </a:xfrm>
        </p:spPr>
        <p:txBody>
          <a:bodyPr/>
          <a:lstStyle/>
          <a:p>
            <a:r>
              <a:rPr lang="en-US" sz="2800" b="1" cap="none" dirty="0" smtClean="0">
                <a:latin typeface="Bookman Old Style" panose="02050604050505020204" pitchFamily="18" charset="0"/>
                <a:ea typeface="AlwaysHere" panose="02000603000000000000" pitchFamily="2" charset="0"/>
              </a:rPr>
              <a:t>Jeff needs to address 325 holiday cards over the next 13 days.  If he addresses the same number of cards each day, how many will he need to do each day?</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solidFill>
                  <a:schemeClr val="accent2">
                    <a:lumMod val="60000"/>
                    <a:lumOff val="40000"/>
                  </a:schemeClr>
                </a:solidFill>
                <a:latin typeface="Bookman Old Style" panose="02050604050505020204" pitchFamily="18" charset="0"/>
                <a:ea typeface="AlwaysHere" panose="02000603000000000000" pitchFamily="2" charset="0"/>
              </a:rPr>
              <a:t>25 per day</a:t>
            </a:r>
            <a:endParaRPr lang="en-US" sz="2800" b="1" cap="none" dirty="0">
              <a:latin typeface="Bookman Old Style" panose="02050604050505020204" pitchFamily="18" charset="0"/>
              <a:ea typeface="AlwaysHere" panose="02000603000000000000" pitchFamily="2" charset="0"/>
            </a:endParaRPr>
          </a:p>
        </p:txBody>
      </p:sp>
    </p:spTree>
    <p:extLst>
      <p:ext uri="{BB962C8B-B14F-4D97-AF65-F5344CB8AC3E}">
        <p14:creationId xmlns:p14="http://schemas.microsoft.com/office/powerpoint/2010/main" val="33891753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022" y="2548463"/>
            <a:ext cx="9068586" cy="2590800"/>
          </a:xfrm>
        </p:spPr>
        <p:txBody>
          <a:bodyPr/>
          <a:lstStyle/>
          <a:p>
            <a:r>
              <a:rPr lang="en-US" sz="2800" b="1" cap="none" dirty="0" smtClean="0">
                <a:latin typeface="Bookman Old Style" panose="02050604050505020204" pitchFamily="18" charset="0"/>
                <a:ea typeface="AlwaysHere" panose="02000603000000000000" pitchFamily="2" charset="0"/>
              </a:rPr>
              <a:t>Jeff wants you to find the quotient (use a decimal):</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latin typeface="Bookman Old Style" panose="02050604050505020204" pitchFamily="18" charset="0"/>
                <a:ea typeface="AlwaysHere" panose="02000603000000000000" pitchFamily="2" charset="0"/>
              </a:rPr>
              <a:t>25.08 ÷ 0.6</a:t>
            </a:r>
            <a:endParaRPr lang="en-US" sz="2800" b="1" cap="none" dirty="0">
              <a:latin typeface="Bookman Old Style" panose="02050604050505020204" pitchFamily="18" charset="0"/>
              <a:ea typeface="AlwaysHere" panose="02000603000000000000" pitchFamily="2" charset="0"/>
            </a:endParaRPr>
          </a:p>
        </p:txBody>
      </p:sp>
    </p:spTree>
    <p:extLst>
      <p:ext uri="{BB962C8B-B14F-4D97-AF65-F5344CB8AC3E}">
        <p14:creationId xmlns:p14="http://schemas.microsoft.com/office/powerpoint/2010/main" val="17198643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022" y="2548463"/>
            <a:ext cx="9068586" cy="2590800"/>
          </a:xfrm>
        </p:spPr>
        <p:txBody>
          <a:bodyPr/>
          <a:lstStyle/>
          <a:p>
            <a:r>
              <a:rPr lang="en-US" sz="2800" b="1" cap="none" dirty="0" smtClean="0">
                <a:latin typeface="Bookman Old Style" panose="02050604050505020204" pitchFamily="18" charset="0"/>
                <a:ea typeface="AlwaysHere" panose="02000603000000000000" pitchFamily="2" charset="0"/>
              </a:rPr>
              <a:t>Jeff wants you to find the quotient (use a decimal):</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latin typeface="Bookman Old Style" panose="02050604050505020204" pitchFamily="18" charset="0"/>
                <a:ea typeface="AlwaysHere" panose="02000603000000000000" pitchFamily="2" charset="0"/>
              </a:rPr>
              <a:t>25.08 ÷ 0.6</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solidFill>
                  <a:schemeClr val="accent2">
                    <a:lumMod val="60000"/>
                    <a:lumOff val="40000"/>
                  </a:schemeClr>
                </a:solidFill>
                <a:latin typeface="Bookman Old Style" panose="02050604050505020204" pitchFamily="18" charset="0"/>
                <a:ea typeface="AlwaysHere" panose="02000603000000000000" pitchFamily="2" charset="0"/>
              </a:rPr>
              <a:t>=41.8</a:t>
            </a:r>
            <a:endParaRPr lang="en-US" sz="2800" b="1" cap="none" dirty="0">
              <a:latin typeface="Bookman Old Style" panose="02050604050505020204" pitchFamily="18" charset="0"/>
              <a:ea typeface="AlwaysHere" panose="02000603000000000000" pitchFamily="2" charset="0"/>
            </a:endParaRPr>
          </a:p>
        </p:txBody>
      </p:sp>
    </p:spTree>
    <p:extLst>
      <p:ext uri="{BB962C8B-B14F-4D97-AF65-F5344CB8AC3E}">
        <p14:creationId xmlns:p14="http://schemas.microsoft.com/office/powerpoint/2010/main" val="23369839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ctrTitle"/>
              </p:nvPr>
            </p:nvSpPr>
            <p:spPr>
              <a:xfrm>
                <a:off x="1627022" y="2548463"/>
                <a:ext cx="9068586" cy="2590800"/>
              </a:xfrm>
            </p:spPr>
            <p:txBody>
              <a:bodyPr/>
              <a:lstStyle/>
              <a:p>
                <a:r>
                  <a:rPr lang="en-US" sz="2800" b="1" cap="none" dirty="0" smtClean="0">
                    <a:latin typeface="Bookman Old Style" panose="02050604050505020204" pitchFamily="18" charset="0"/>
                    <a:ea typeface="AlwaysHere" panose="02000603000000000000" pitchFamily="2" charset="0"/>
                  </a:rPr>
                  <a:t>Jeff has 80 feet of wood to make stakes out of.  If each stake is </a:t>
                </a:r>
                <a14:m>
                  <m:oMath xmlns:m="http://schemas.openxmlformats.org/officeDocument/2006/math">
                    <m:f>
                      <m:fPr>
                        <m:ctrlPr>
                          <a:rPr lang="en-US" sz="2800" b="1" i="1" cap="none" smtClean="0">
                            <a:latin typeface="Cambria Math" panose="02040503050406030204" pitchFamily="18" charset="0"/>
                            <a:ea typeface="AlwaysHere" panose="02000603000000000000" pitchFamily="2" charset="0"/>
                          </a:rPr>
                        </m:ctrlPr>
                      </m:fPr>
                      <m:num>
                        <m:r>
                          <a:rPr lang="en-US" sz="2800" b="1" i="1" cap="none" smtClean="0">
                            <a:latin typeface="Cambria Math" panose="02040503050406030204" pitchFamily="18" charset="0"/>
                            <a:ea typeface="AlwaysHere" panose="02000603000000000000" pitchFamily="2" charset="0"/>
                          </a:rPr>
                          <m:t>𝟏</m:t>
                        </m:r>
                      </m:num>
                      <m:den>
                        <m:r>
                          <a:rPr lang="en-US" sz="2800" b="1" i="1" cap="none" smtClean="0">
                            <a:latin typeface="Cambria Math" panose="02040503050406030204" pitchFamily="18" charset="0"/>
                            <a:ea typeface="AlwaysHere" panose="02000603000000000000" pitchFamily="2" charset="0"/>
                          </a:rPr>
                          <m:t>𝟑</m:t>
                        </m:r>
                      </m:den>
                    </m:f>
                  </m:oMath>
                </a14:m>
                <a:r>
                  <a:rPr lang="en-US" sz="2800" b="1" cap="none" dirty="0" smtClean="0">
                    <a:latin typeface="Bookman Old Style" panose="02050604050505020204" pitchFamily="18" charset="0"/>
                    <a:ea typeface="AlwaysHere" panose="02000603000000000000" pitchFamily="2" charset="0"/>
                  </a:rPr>
                  <a:t> foot long, how many stakes can he make?</a:t>
                </a:r>
                <a:endParaRPr lang="en-US" sz="2800" b="1" cap="none" dirty="0">
                  <a:latin typeface="Bookman Old Style" panose="02050604050505020204" pitchFamily="18" charset="0"/>
                  <a:ea typeface="AlwaysHere" panose="02000603000000000000" pitchFamily="2" charset="0"/>
                </a:endParaRPr>
              </a:p>
            </p:txBody>
          </p:sp>
        </mc:Choice>
        <mc:Fallback>
          <p:sp>
            <p:nvSpPr>
              <p:cNvPr id="2" name="Title 1"/>
              <p:cNvSpPr>
                <a:spLocks noGrp="1" noRot="1" noChangeAspect="1" noMove="1" noResize="1" noEditPoints="1" noAdjustHandles="1" noChangeArrowheads="1" noChangeShapeType="1" noTextEdit="1"/>
              </p:cNvSpPr>
              <p:nvPr>
                <p:ph type="ctrTitle"/>
              </p:nvPr>
            </p:nvSpPr>
            <p:spPr>
              <a:xfrm>
                <a:off x="1627022" y="2548463"/>
                <a:ext cx="9068586" cy="2590800"/>
              </a:xfrm>
              <a:blipFill>
                <a:blip r:embed="rId2"/>
                <a:stretch>
                  <a:fillRect l="-67" r="-1344"/>
                </a:stretch>
              </a:blipFill>
            </p:spPr>
            <p:txBody>
              <a:bodyPr/>
              <a:lstStyle/>
              <a:p>
                <a:r>
                  <a:rPr lang="en-US">
                    <a:noFill/>
                  </a:rPr>
                  <a:t> </a:t>
                </a:r>
              </a:p>
            </p:txBody>
          </p:sp>
        </mc:Fallback>
      </mc:AlternateContent>
    </p:spTree>
    <p:extLst>
      <p:ext uri="{BB962C8B-B14F-4D97-AF65-F5344CB8AC3E}">
        <p14:creationId xmlns:p14="http://schemas.microsoft.com/office/powerpoint/2010/main" val="42151122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ctrTitle"/>
              </p:nvPr>
            </p:nvSpPr>
            <p:spPr>
              <a:xfrm>
                <a:off x="1627022" y="2548463"/>
                <a:ext cx="9068586" cy="2590800"/>
              </a:xfrm>
            </p:spPr>
            <p:txBody>
              <a:bodyPr/>
              <a:lstStyle/>
              <a:p>
                <a:r>
                  <a:rPr lang="en-US" sz="2800" b="1" cap="none" dirty="0" smtClean="0">
                    <a:latin typeface="Bookman Old Style" panose="02050604050505020204" pitchFamily="18" charset="0"/>
                    <a:ea typeface="AlwaysHere" panose="02000603000000000000" pitchFamily="2" charset="0"/>
                  </a:rPr>
                  <a:t>Jeff has 80 feet of wood to make stakes out of.  If each stake is </a:t>
                </a:r>
                <a14:m>
                  <m:oMath xmlns:m="http://schemas.openxmlformats.org/officeDocument/2006/math">
                    <m:f>
                      <m:fPr>
                        <m:ctrlPr>
                          <a:rPr lang="en-US" sz="2800" b="1" i="1" cap="none" smtClean="0">
                            <a:latin typeface="Cambria Math" panose="02040503050406030204" pitchFamily="18" charset="0"/>
                            <a:ea typeface="AlwaysHere" panose="02000603000000000000" pitchFamily="2" charset="0"/>
                          </a:rPr>
                        </m:ctrlPr>
                      </m:fPr>
                      <m:num>
                        <m:r>
                          <a:rPr lang="en-US" sz="2800" b="1" i="1" cap="none" smtClean="0">
                            <a:latin typeface="Cambria Math" panose="02040503050406030204" pitchFamily="18" charset="0"/>
                            <a:ea typeface="AlwaysHere" panose="02000603000000000000" pitchFamily="2" charset="0"/>
                          </a:rPr>
                          <m:t>𝟏</m:t>
                        </m:r>
                      </m:num>
                      <m:den>
                        <m:r>
                          <a:rPr lang="en-US" sz="2800" b="1" i="1" cap="none" smtClean="0">
                            <a:latin typeface="Cambria Math" panose="02040503050406030204" pitchFamily="18" charset="0"/>
                            <a:ea typeface="AlwaysHere" panose="02000603000000000000" pitchFamily="2" charset="0"/>
                          </a:rPr>
                          <m:t>𝟑</m:t>
                        </m:r>
                      </m:den>
                    </m:f>
                  </m:oMath>
                </a14:m>
                <a:r>
                  <a:rPr lang="en-US" sz="2800" b="1" cap="none" dirty="0" smtClean="0">
                    <a:latin typeface="Bookman Old Style" panose="02050604050505020204" pitchFamily="18" charset="0"/>
                    <a:ea typeface="AlwaysHere" panose="02000603000000000000" pitchFamily="2" charset="0"/>
                  </a:rPr>
                  <a:t> foot long, how many stakes can he make?</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solidFill>
                      <a:schemeClr val="accent2">
                        <a:lumMod val="60000"/>
                        <a:lumOff val="40000"/>
                      </a:schemeClr>
                    </a:solidFill>
                    <a:latin typeface="Bookman Old Style" panose="02050604050505020204" pitchFamily="18" charset="0"/>
                    <a:ea typeface="AlwaysHere" panose="02000603000000000000" pitchFamily="2" charset="0"/>
                  </a:rPr>
                  <a:t>24 stakes</a:t>
                </a:r>
                <a:endParaRPr lang="en-US" sz="2800" b="1" cap="none" dirty="0">
                  <a:latin typeface="Bookman Old Style" panose="02050604050505020204" pitchFamily="18" charset="0"/>
                  <a:ea typeface="AlwaysHere" panose="02000603000000000000" pitchFamily="2" charset="0"/>
                </a:endParaRPr>
              </a:p>
            </p:txBody>
          </p:sp>
        </mc:Choice>
        <mc:Fallback>
          <p:sp>
            <p:nvSpPr>
              <p:cNvPr id="2" name="Title 1"/>
              <p:cNvSpPr>
                <a:spLocks noGrp="1" noRot="1" noChangeAspect="1" noMove="1" noResize="1" noEditPoints="1" noAdjustHandles="1" noChangeArrowheads="1" noChangeShapeType="1" noTextEdit="1"/>
              </p:cNvSpPr>
              <p:nvPr>
                <p:ph type="ctrTitle"/>
              </p:nvPr>
            </p:nvSpPr>
            <p:spPr>
              <a:xfrm>
                <a:off x="1627022" y="2548463"/>
                <a:ext cx="9068586" cy="2590800"/>
              </a:xfrm>
              <a:blipFill>
                <a:blip r:embed="rId2"/>
                <a:stretch>
                  <a:fillRect l="-67" r="-1344"/>
                </a:stretch>
              </a:blipFill>
            </p:spPr>
            <p:txBody>
              <a:bodyPr/>
              <a:lstStyle/>
              <a:p>
                <a:r>
                  <a:rPr lang="en-US">
                    <a:noFill/>
                  </a:rPr>
                  <a:t> </a:t>
                </a:r>
              </a:p>
            </p:txBody>
          </p:sp>
        </mc:Fallback>
      </mc:AlternateContent>
    </p:spTree>
    <p:extLst>
      <p:ext uri="{BB962C8B-B14F-4D97-AF65-F5344CB8AC3E}">
        <p14:creationId xmlns:p14="http://schemas.microsoft.com/office/powerpoint/2010/main" val="9925009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ctrTitle"/>
              </p:nvPr>
            </p:nvSpPr>
            <p:spPr>
              <a:xfrm>
                <a:off x="1627022" y="2548463"/>
                <a:ext cx="9068586" cy="2590800"/>
              </a:xfrm>
            </p:spPr>
            <p:txBody>
              <a:bodyPr/>
              <a:lstStyle/>
              <a:p>
                <a:r>
                  <a:rPr lang="en-US" sz="2800" b="1" cap="none" dirty="0" smtClean="0">
                    <a:latin typeface="Bookman Old Style" panose="02050604050505020204" pitchFamily="18" charset="0"/>
                    <a:ea typeface="AlwaysHere" panose="02000603000000000000" pitchFamily="2" charset="0"/>
                  </a:rPr>
                  <a:t>Jeff wants you to find the quotient:</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14:m>
                  <m:oMath xmlns:m="http://schemas.openxmlformats.org/officeDocument/2006/math">
                    <m:f>
                      <m:fPr>
                        <m:ctrlPr>
                          <a:rPr lang="en-US" sz="2800" b="1" i="1" cap="none" smtClean="0">
                            <a:latin typeface="Cambria Math" panose="02040503050406030204" pitchFamily="18" charset="0"/>
                            <a:ea typeface="AlwaysHere" panose="02000603000000000000" pitchFamily="2" charset="0"/>
                          </a:rPr>
                        </m:ctrlPr>
                      </m:fPr>
                      <m:num>
                        <m:r>
                          <a:rPr lang="en-US" sz="2800" b="1" i="1" cap="none" smtClean="0">
                            <a:latin typeface="Cambria Math" panose="02040503050406030204" pitchFamily="18" charset="0"/>
                            <a:ea typeface="AlwaysHere" panose="02000603000000000000" pitchFamily="2" charset="0"/>
                          </a:rPr>
                          <m:t>𝟒</m:t>
                        </m:r>
                      </m:num>
                      <m:den>
                        <m:r>
                          <a:rPr lang="en-US" sz="2800" b="1" i="1" cap="none" smtClean="0">
                            <a:latin typeface="Cambria Math" panose="02040503050406030204" pitchFamily="18" charset="0"/>
                            <a:ea typeface="AlwaysHere" panose="02000603000000000000" pitchFamily="2" charset="0"/>
                          </a:rPr>
                          <m:t>𝟓</m:t>
                        </m:r>
                      </m:den>
                    </m:f>
                  </m:oMath>
                </a14:m>
                <a:r>
                  <a:rPr lang="en-US" sz="2800" b="1" cap="none" dirty="0" smtClean="0">
                    <a:latin typeface="Bookman Old Style" panose="02050604050505020204" pitchFamily="18" charset="0"/>
                    <a:ea typeface="AlwaysHere" panose="02000603000000000000" pitchFamily="2" charset="0"/>
                  </a:rPr>
                  <a:t> ÷ </a:t>
                </a:r>
                <a14:m>
                  <m:oMath xmlns:m="http://schemas.openxmlformats.org/officeDocument/2006/math">
                    <m:f>
                      <m:fPr>
                        <m:ctrlPr>
                          <a:rPr lang="en-US" sz="2800" b="1" i="1" cap="none">
                            <a:latin typeface="Cambria Math" panose="02040503050406030204" pitchFamily="18" charset="0"/>
                            <a:ea typeface="AlwaysHere" panose="02000603000000000000" pitchFamily="2" charset="0"/>
                          </a:rPr>
                        </m:ctrlPr>
                      </m:fPr>
                      <m:num>
                        <m:r>
                          <a:rPr lang="en-US" sz="2800" b="1" i="1" cap="none" smtClean="0">
                            <a:latin typeface="Cambria Math" panose="02040503050406030204" pitchFamily="18" charset="0"/>
                            <a:ea typeface="AlwaysHere" panose="02000603000000000000" pitchFamily="2" charset="0"/>
                          </a:rPr>
                          <m:t>𝟏</m:t>
                        </m:r>
                      </m:num>
                      <m:den>
                        <m:r>
                          <a:rPr lang="en-US" sz="2800" b="1" i="1" cap="none" smtClean="0">
                            <a:latin typeface="Cambria Math" panose="02040503050406030204" pitchFamily="18" charset="0"/>
                            <a:ea typeface="AlwaysHere" panose="02000603000000000000" pitchFamily="2" charset="0"/>
                          </a:rPr>
                          <m:t>𝟑</m:t>
                        </m:r>
                      </m:den>
                    </m:f>
                  </m:oMath>
                </a14:m>
                <a:endParaRPr lang="en-US" sz="2800" b="1" cap="none" dirty="0">
                  <a:latin typeface="Bookman Old Style" panose="02050604050505020204" pitchFamily="18" charset="0"/>
                  <a:ea typeface="AlwaysHere" panose="02000603000000000000" pitchFamily="2" charset="0"/>
                </a:endParaRPr>
              </a:p>
            </p:txBody>
          </p:sp>
        </mc:Choice>
        <mc:Fallback>
          <p:sp>
            <p:nvSpPr>
              <p:cNvPr id="2" name="Title 1"/>
              <p:cNvSpPr>
                <a:spLocks noGrp="1" noRot="1" noChangeAspect="1" noMove="1" noResize="1" noEditPoints="1" noAdjustHandles="1" noChangeArrowheads="1" noChangeShapeType="1" noTextEdit="1"/>
              </p:cNvSpPr>
              <p:nvPr>
                <p:ph type="ctrTitle"/>
              </p:nvPr>
            </p:nvSpPr>
            <p:spPr>
              <a:xfrm>
                <a:off x="1627022" y="2548463"/>
                <a:ext cx="9068586" cy="2590800"/>
              </a:xfrm>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8796895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ctrTitle"/>
              </p:nvPr>
            </p:nvSpPr>
            <p:spPr>
              <a:xfrm>
                <a:off x="1627022" y="2548463"/>
                <a:ext cx="9068586" cy="2590800"/>
              </a:xfrm>
            </p:spPr>
            <p:txBody>
              <a:bodyPr/>
              <a:lstStyle/>
              <a:p>
                <a:r>
                  <a:rPr lang="en-US" sz="2800" b="1" cap="none" dirty="0" smtClean="0">
                    <a:latin typeface="Bookman Old Style" panose="02050604050505020204" pitchFamily="18" charset="0"/>
                    <a:ea typeface="AlwaysHere" panose="02000603000000000000" pitchFamily="2" charset="0"/>
                  </a:rPr>
                  <a:t>Jeff wants you to find the quotient:</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14:m>
                  <m:oMath xmlns:m="http://schemas.openxmlformats.org/officeDocument/2006/math">
                    <m:f>
                      <m:fPr>
                        <m:ctrlPr>
                          <a:rPr lang="en-US" sz="2800" b="1" i="1" cap="none" smtClean="0">
                            <a:latin typeface="Cambria Math" panose="02040503050406030204" pitchFamily="18" charset="0"/>
                            <a:ea typeface="AlwaysHere" panose="02000603000000000000" pitchFamily="2" charset="0"/>
                          </a:rPr>
                        </m:ctrlPr>
                      </m:fPr>
                      <m:num>
                        <m:r>
                          <a:rPr lang="en-US" sz="2800" b="1" i="1" cap="none" smtClean="0">
                            <a:latin typeface="Cambria Math" panose="02040503050406030204" pitchFamily="18" charset="0"/>
                            <a:ea typeface="AlwaysHere" panose="02000603000000000000" pitchFamily="2" charset="0"/>
                          </a:rPr>
                          <m:t>𝟒</m:t>
                        </m:r>
                      </m:num>
                      <m:den>
                        <m:r>
                          <a:rPr lang="en-US" sz="2800" b="1" i="1" cap="none" smtClean="0">
                            <a:latin typeface="Cambria Math" panose="02040503050406030204" pitchFamily="18" charset="0"/>
                            <a:ea typeface="AlwaysHere" panose="02000603000000000000" pitchFamily="2" charset="0"/>
                          </a:rPr>
                          <m:t>𝟓</m:t>
                        </m:r>
                      </m:den>
                    </m:f>
                  </m:oMath>
                </a14:m>
                <a:r>
                  <a:rPr lang="en-US" sz="2800" b="1" cap="none" dirty="0" smtClean="0">
                    <a:latin typeface="Bookman Old Style" panose="02050604050505020204" pitchFamily="18" charset="0"/>
                    <a:ea typeface="AlwaysHere" panose="02000603000000000000" pitchFamily="2" charset="0"/>
                  </a:rPr>
                  <a:t> ÷ </a:t>
                </a:r>
                <a14:m>
                  <m:oMath xmlns:m="http://schemas.openxmlformats.org/officeDocument/2006/math">
                    <m:f>
                      <m:fPr>
                        <m:ctrlPr>
                          <a:rPr lang="en-US" sz="2800" b="1" i="1" cap="none">
                            <a:latin typeface="Cambria Math" panose="02040503050406030204" pitchFamily="18" charset="0"/>
                            <a:ea typeface="AlwaysHere" panose="02000603000000000000" pitchFamily="2" charset="0"/>
                          </a:rPr>
                        </m:ctrlPr>
                      </m:fPr>
                      <m:num>
                        <m:r>
                          <a:rPr lang="en-US" sz="2800" b="1" i="1" cap="none" smtClean="0">
                            <a:latin typeface="Cambria Math" panose="02040503050406030204" pitchFamily="18" charset="0"/>
                            <a:ea typeface="AlwaysHere" panose="02000603000000000000" pitchFamily="2" charset="0"/>
                          </a:rPr>
                          <m:t>𝟏</m:t>
                        </m:r>
                      </m:num>
                      <m:den>
                        <m:r>
                          <a:rPr lang="en-US" sz="2800" b="1" i="1" cap="none" smtClean="0">
                            <a:latin typeface="Cambria Math" panose="02040503050406030204" pitchFamily="18" charset="0"/>
                            <a:ea typeface="AlwaysHere" panose="02000603000000000000" pitchFamily="2" charset="0"/>
                          </a:rPr>
                          <m:t>𝟑</m:t>
                        </m:r>
                      </m:den>
                    </m:f>
                  </m:oMath>
                </a14:m>
                <a:r>
                  <a:rPr lang="en-US" sz="2800" b="1" cap="none" dirty="0" smtClean="0">
                    <a:latin typeface="Bookman Old Style" panose="02050604050505020204" pitchFamily="18" charset="0"/>
                    <a:ea typeface="AlwaysHere" panose="02000603000000000000" pitchFamily="2" charset="0"/>
                  </a:rPr>
                  <a:t> </a:t>
                </a:r>
                <a:r>
                  <a:rPr lang="en-US" sz="2800" b="1" cap="none" dirty="0" smtClean="0">
                    <a:solidFill>
                      <a:schemeClr val="accent2">
                        <a:lumMod val="60000"/>
                        <a:lumOff val="40000"/>
                      </a:schemeClr>
                    </a:solidFill>
                    <a:latin typeface="Bookman Old Style" panose="02050604050505020204" pitchFamily="18" charset="0"/>
                    <a:ea typeface="AlwaysHere" panose="02000603000000000000" pitchFamily="2" charset="0"/>
                  </a:rPr>
                  <a:t>= 2</a:t>
                </a:r>
                <a14:m>
                  <m:oMath xmlns:m="http://schemas.openxmlformats.org/officeDocument/2006/math">
                    <m:f>
                      <m:fPr>
                        <m:ctrlPr>
                          <a:rPr lang="en-US" sz="2800" b="1" i="1" cap="none" smtClean="0">
                            <a:solidFill>
                              <a:schemeClr val="accent2">
                                <a:lumMod val="60000"/>
                                <a:lumOff val="40000"/>
                              </a:schemeClr>
                            </a:solidFill>
                            <a:latin typeface="Cambria Math" panose="02040503050406030204" pitchFamily="18" charset="0"/>
                            <a:ea typeface="AlwaysHere" panose="02000603000000000000" pitchFamily="2" charset="0"/>
                          </a:rPr>
                        </m:ctrlPr>
                      </m:fPr>
                      <m:num>
                        <m:r>
                          <a:rPr lang="en-US" sz="2800" b="1" i="1" cap="none" smtClean="0">
                            <a:solidFill>
                              <a:schemeClr val="accent2">
                                <a:lumMod val="60000"/>
                                <a:lumOff val="40000"/>
                              </a:schemeClr>
                            </a:solidFill>
                            <a:latin typeface="Cambria Math" panose="02040503050406030204" pitchFamily="18" charset="0"/>
                            <a:ea typeface="AlwaysHere" panose="02000603000000000000" pitchFamily="2" charset="0"/>
                          </a:rPr>
                          <m:t>𝟐</m:t>
                        </m:r>
                      </m:num>
                      <m:den>
                        <m:r>
                          <a:rPr lang="en-US" sz="2800" b="1" i="1" cap="none" smtClean="0">
                            <a:solidFill>
                              <a:schemeClr val="accent2">
                                <a:lumMod val="60000"/>
                                <a:lumOff val="40000"/>
                              </a:schemeClr>
                            </a:solidFill>
                            <a:latin typeface="Cambria Math" panose="02040503050406030204" pitchFamily="18" charset="0"/>
                            <a:ea typeface="AlwaysHere" panose="02000603000000000000" pitchFamily="2" charset="0"/>
                          </a:rPr>
                          <m:t>𝟓</m:t>
                        </m:r>
                      </m:den>
                    </m:f>
                  </m:oMath>
                </a14:m>
                <a:r>
                  <a:rPr lang="en-US" sz="2800" b="1" cap="none" dirty="0" smtClean="0">
                    <a:latin typeface="Bookman Old Style" panose="02050604050505020204" pitchFamily="18" charset="0"/>
                    <a:ea typeface="AlwaysHere" panose="02000603000000000000" pitchFamily="2" charset="0"/>
                  </a:rPr>
                  <a:t> </a:t>
                </a:r>
                <a:endParaRPr lang="en-US" sz="2800" b="1" cap="none" dirty="0">
                  <a:latin typeface="Bookman Old Style" panose="02050604050505020204" pitchFamily="18" charset="0"/>
                  <a:ea typeface="AlwaysHere" panose="02000603000000000000" pitchFamily="2" charset="0"/>
                </a:endParaRPr>
              </a:p>
            </p:txBody>
          </p:sp>
        </mc:Choice>
        <mc:Fallback>
          <p:sp>
            <p:nvSpPr>
              <p:cNvPr id="2" name="Title 1"/>
              <p:cNvSpPr>
                <a:spLocks noGrp="1" noRot="1" noChangeAspect="1" noMove="1" noResize="1" noEditPoints="1" noAdjustHandles="1" noChangeArrowheads="1" noChangeShapeType="1" noTextEdit="1"/>
              </p:cNvSpPr>
              <p:nvPr>
                <p:ph type="ctrTitle"/>
              </p:nvPr>
            </p:nvSpPr>
            <p:spPr>
              <a:xfrm>
                <a:off x="1627022" y="2548463"/>
                <a:ext cx="9068586" cy="2590800"/>
              </a:xfrm>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7736176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800" b="1" cap="none" dirty="0" smtClean="0">
                <a:latin typeface="Bookman Old Style" panose="02050604050505020204" pitchFamily="18" charset="0"/>
                <a:ea typeface="AlwaysHere" panose="02000603000000000000" pitchFamily="2" charset="0"/>
              </a:rPr>
              <a:t>Jeff is counting his stacks of cash (and coins).  One stack has $26.18 in it and the other stack has 2-twenty dollar bills and 2 quarters.</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latin typeface="Bookman Old Style" panose="02050604050505020204" pitchFamily="18" charset="0"/>
                <a:ea typeface="AlwaysHere" panose="02000603000000000000" pitchFamily="2" charset="0"/>
              </a:rPr>
              <a:t>How much does Jeff has total?</a:t>
            </a:r>
            <a:endParaRPr lang="en-US" sz="2800" b="1" cap="none" dirty="0">
              <a:latin typeface="Bookman Old Style" panose="02050604050505020204" pitchFamily="18" charset="0"/>
              <a:ea typeface="AlwaysHere" panose="02000603000000000000" pitchFamily="2" charset="0"/>
            </a:endParaRPr>
          </a:p>
        </p:txBody>
      </p:sp>
    </p:spTree>
    <p:extLst>
      <p:ext uri="{BB962C8B-B14F-4D97-AF65-F5344CB8AC3E}">
        <p14:creationId xmlns:p14="http://schemas.microsoft.com/office/powerpoint/2010/main" val="16085941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022" y="2548463"/>
            <a:ext cx="9068586" cy="2590800"/>
          </a:xfrm>
        </p:spPr>
        <p:txBody>
          <a:bodyPr/>
          <a:lstStyle/>
          <a:p>
            <a:r>
              <a:rPr lang="en-US" sz="2800" b="1" cap="none" dirty="0" smtClean="0">
                <a:latin typeface="Bookman Old Style" panose="02050604050505020204" pitchFamily="18" charset="0"/>
                <a:ea typeface="AlwaysHere" panose="02000603000000000000" pitchFamily="2" charset="0"/>
              </a:rPr>
              <a:t>Jeff wants you to find the GCF of 28 and 42.</a:t>
            </a:r>
            <a:endParaRPr lang="en-US" sz="2800" b="1" cap="none" dirty="0">
              <a:latin typeface="Bookman Old Style" panose="02050604050505020204" pitchFamily="18" charset="0"/>
              <a:ea typeface="AlwaysHere" panose="02000603000000000000" pitchFamily="2" charset="0"/>
            </a:endParaRPr>
          </a:p>
        </p:txBody>
      </p:sp>
    </p:spTree>
    <p:extLst>
      <p:ext uri="{BB962C8B-B14F-4D97-AF65-F5344CB8AC3E}">
        <p14:creationId xmlns:p14="http://schemas.microsoft.com/office/powerpoint/2010/main" val="38820504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022" y="2548463"/>
            <a:ext cx="9068586" cy="2590800"/>
          </a:xfrm>
        </p:spPr>
        <p:txBody>
          <a:bodyPr/>
          <a:lstStyle/>
          <a:p>
            <a:r>
              <a:rPr lang="en-US" sz="2800" b="1" cap="none" dirty="0" smtClean="0">
                <a:latin typeface="Bookman Old Style" panose="02050604050505020204" pitchFamily="18" charset="0"/>
                <a:ea typeface="AlwaysHere" panose="02000603000000000000" pitchFamily="2" charset="0"/>
              </a:rPr>
              <a:t>Jeff wants you to find the GCF of 28 and 42.</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solidFill>
                  <a:schemeClr val="accent2">
                    <a:lumMod val="60000"/>
                    <a:lumOff val="40000"/>
                  </a:schemeClr>
                </a:solidFill>
                <a:latin typeface="Bookman Old Style" panose="02050604050505020204" pitchFamily="18" charset="0"/>
                <a:ea typeface="AlwaysHere" panose="02000603000000000000" pitchFamily="2" charset="0"/>
              </a:rPr>
              <a:t>14</a:t>
            </a:r>
            <a:endParaRPr lang="en-US" sz="2800" b="1" cap="none" dirty="0">
              <a:latin typeface="Bookman Old Style" panose="02050604050505020204" pitchFamily="18" charset="0"/>
              <a:ea typeface="AlwaysHere" panose="02000603000000000000" pitchFamily="2" charset="0"/>
            </a:endParaRPr>
          </a:p>
        </p:txBody>
      </p:sp>
    </p:spTree>
    <p:extLst>
      <p:ext uri="{BB962C8B-B14F-4D97-AF65-F5344CB8AC3E}">
        <p14:creationId xmlns:p14="http://schemas.microsoft.com/office/powerpoint/2010/main" val="26970512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022" y="2548463"/>
            <a:ext cx="9068586" cy="2590800"/>
          </a:xfrm>
        </p:spPr>
        <p:txBody>
          <a:bodyPr/>
          <a:lstStyle/>
          <a:p>
            <a:r>
              <a:rPr lang="en-US" sz="2800" b="1" cap="none" dirty="0" smtClean="0">
                <a:latin typeface="Bookman Old Style" panose="02050604050505020204" pitchFamily="18" charset="0"/>
                <a:ea typeface="AlwaysHere" panose="02000603000000000000" pitchFamily="2" charset="0"/>
              </a:rPr>
              <a:t>Jeff wants you to find the LCM of 6 and 8.</a:t>
            </a:r>
            <a:endParaRPr lang="en-US" sz="2800" b="1" cap="none" dirty="0">
              <a:latin typeface="Bookman Old Style" panose="02050604050505020204" pitchFamily="18" charset="0"/>
              <a:ea typeface="AlwaysHere" panose="02000603000000000000" pitchFamily="2" charset="0"/>
            </a:endParaRPr>
          </a:p>
        </p:txBody>
      </p:sp>
    </p:spTree>
    <p:extLst>
      <p:ext uri="{BB962C8B-B14F-4D97-AF65-F5344CB8AC3E}">
        <p14:creationId xmlns:p14="http://schemas.microsoft.com/office/powerpoint/2010/main" val="25923685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022" y="2548463"/>
            <a:ext cx="9068586" cy="2590800"/>
          </a:xfrm>
        </p:spPr>
        <p:txBody>
          <a:bodyPr/>
          <a:lstStyle/>
          <a:p>
            <a:r>
              <a:rPr lang="en-US" sz="2800" b="1" cap="none" dirty="0" smtClean="0">
                <a:latin typeface="Bookman Old Style" panose="02050604050505020204" pitchFamily="18" charset="0"/>
                <a:ea typeface="AlwaysHere" panose="02000603000000000000" pitchFamily="2" charset="0"/>
              </a:rPr>
              <a:t>Jeff wants you to find the LCM of 6 and 8.</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solidFill>
                  <a:schemeClr val="accent2">
                    <a:lumMod val="60000"/>
                    <a:lumOff val="40000"/>
                  </a:schemeClr>
                </a:solidFill>
                <a:latin typeface="Bookman Old Style" panose="02050604050505020204" pitchFamily="18" charset="0"/>
                <a:ea typeface="AlwaysHere" panose="02000603000000000000" pitchFamily="2" charset="0"/>
              </a:rPr>
              <a:t>24</a:t>
            </a:r>
            <a:endParaRPr lang="en-US" sz="2800" b="1" cap="none" dirty="0">
              <a:latin typeface="Bookman Old Style" panose="02050604050505020204" pitchFamily="18" charset="0"/>
              <a:ea typeface="AlwaysHere" panose="02000603000000000000" pitchFamily="2" charset="0"/>
            </a:endParaRPr>
          </a:p>
        </p:txBody>
      </p:sp>
    </p:spTree>
    <p:extLst>
      <p:ext uri="{BB962C8B-B14F-4D97-AF65-F5344CB8AC3E}">
        <p14:creationId xmlns:p14="http://schemas.microsoft.com/office/powerpoint/2010/main" val="7438394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022" y="2548463"/>
            <a:ext cx="9068586" cy="2590800"/>
          </a:xfrm>
        </p:spPr>
        <p:txBody>
          <a:bodyPr/>
          <a:lstStyle/>
          <a:p>
            <a:r>
              <a:rPr lang="en-US" sz="2800" b="1" cap="none" dirty="0" smtClean="0">
                <a:latin typeface="Bookman Old Style" panose="02050604050505020204" pitchFamily="18" charset="0"/>
                <a:ea typeface="AlwaysHere" panose="02000603000000000000" pitchFamily="2" charset="0"/>
              </a:rPr>
              <a:t>Jeff wants you to find the LCM of 5 and 9.</a:t>
            </a:r>
            <a:endParaRPr lang="en-US" sz="2800" b="1" cap="none" dirty="0">
              <a:latin typeface="Bookman Old Style" panose="02050604050505020204" pitchFamily="18" charset="0"/>
              <a:ea typeface="AlwaysHere" panose="02000603000000000000" pitchFamily="2" charset="0"/>
            </a:endParaRPr>
          </a:p>
        </p:txBody>
      </p:sp>
    </p:spTree>
    <p:extLst>
      <p:ext uri="{BB962C8B-B14F-4D97-AF65-F5344CB8AC3E}">
        <p14:creationId xmlns:p14="http://schemas.microsoft.com/office/powerpoint/2010/main" val="4784337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022" y="2548463"/>
            <a:ext cx="9068586" cy="2590800"/>
          </a:xfrm>
        </p:spPr>
        <p:txBody>
          <a:bodyPr/>
          <a:lstStyle/>
          <a:p>
            <a:r>
              <a:rPr lang="en-US" sz="2800" b="1" cap="none" dirty="0" smtClean="0">
                <a:latin typeface="Bookman Old Style" panose="02050604050505020204" pitchFamily="18" charset="0"/>
                <a:ea typeface="AlwaysHere" panose="02000603000000000000" pitchFamily="2" charset="0"/>
              </a:rPr>
              <a:t>Jeff wants you to find the LCM of 5 and 9.</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solidFill>
                  <a:schemeClr val="accent2">
                    <a:lumMod val="60000"/>
                    <a:lumOff val="40000"/>
                  </a:schemeClr>
                </a:solidFill>
                <a:latin typeface="Bookman Old Style" panose="02050604050505020204" pitchFamily="18" charset="0"/>
                <a:ea typeface="AlwaysHere" panose="02000603000000000000" pitchFamily="2" charset="0"/>
              </a:rPr>
              <a:t>45</a:t>
            </a:r>
            <a:endParaRPr lang="en-US" sz="2800" b="1" cap="none" dirty="0">
              <a:latin typeface="Bookman Old Style" panose="02050604050505020204" pitchFamily="18" charset="0"/>
              <a:ea typeface="AlwaysHere" panose="02000603000000000000" pitchFamily="2" charset="0"/>
            </a:endParaRPr>
          </a:p>
        </p:txBody>
      </p:sp>
    </p:spTree>
    <p:extLst>
      <p:ext uri="{BB962C8B-B14F-4D97-AF65-F5344CB8AC3E}">
        <p14:creationId xmlns:p14="http://schemas.microsoft.com/office/powerpoint/2010/main" val="34891892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022" y="2548463"/>
            <a:ext cx="9068586" cy="2590800"/>
          </a:xfrm>
        </p:spPr>
        <p:txBody>
          <a:bodyPr/>
          <a:lstStyle/>
          <a:p>
            <a:r>
              <a:rPr lang="en-US" sz="2800" b="1" cap="none" dirty="0" smtClean="0">
                <a:latin typeface="Bookman Old Style" panose="02050604050505020204" pitchFamily="18" charset="0"/>
                <a:ea typeface="AlwaysHere" panose="02000603000000000000" pitchFamily="2" charset="0"/>
              </a:rPr>
              <a:t>Jeff hosted a party so he could analyze his friends’ wardrobe choices.  Using the table below, write the ratio of people wearing a skirt to all people as a fraction in simplest form.</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latin typeface="Bookman Old Style" panose="02050604050505020204" pitchFamily="18" charset="0"/>
                <a:ea typeface="AlwaysHere" panose="02000603000000000000" pitchFamily="2" charset="0"/>
              </a:rPr>
              <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latin typeface="Bookman Old Style" panose="02050604050505020204" pitchFamily="18" charset="0"/>
                <a:ea typeface="AlwaysHere" panose="02000603000000000000" pitchFamily="2" charset="0"/>
              </a:rPr>
              <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endParaRPr lang="en-US" sz="2800" b="1" cap="none" dirty="0">
              <a:latin typeface="Bookman Old Style" panose="02050604050505020204" pitchFamily="18" charset="0"/>
              <a:ea typeface="AlwaysHere" panose="02000603000000000000" pitchFamily="2"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720046331"/>
              </p:ext>
            </p:extLst>
          </p:nvPr>
        </p:nvGraphicFramePr>
        <p:xfrm>
          <a:off x="3174273" y="3515117"/>
          <a:ext cx="5852162" cy="1854200"/>
        </p:xfrm>
        <a:graphic>
          <a:graphicData uri="http://schemas.openxmlformats.org/drawingml/2006/table">
            <a:tbl>
              <a:tblPr firstRow="1" bandRow="1">
                <a:tableStyleId>{5C22544A-7EE6-4342-B048-85BDC9FD1C3A}</a:tableStyleId>
              </a:tblPr>
              <a:tblGrid>
                <a:gridCol w="2926081">
                  <a:extLst>
                    <a:ext uri="{9D8B030D-6E8A-4147-A177-3AD203B41FA5}">
                      <a16:colId xmlns:a16="http://schemas.microsoft.com/office/drawing/2014/main" val="2565605019"/>
                    </a:ext>
                  </a:extLst>
                </a:gridCol>
                <a:gridCol w="2926081">
                  <a:extLst>
                    <a:ext uri="{9D8B030D-6E8A-4147-A177-3AD203B41FA5}">
                      <a16:colId xmlns:a16="http://schemas.microsoft.com/office/drawing/2014/main" val="1354752834"/>
                    </a:ext>
                  </a:extLst>
                </a:gridCol>
              </a:tblGrid>
              <a:tr h="370840">
                <a:tc>
                  <a:txBody>
                    <a:bodyPr/>
                    <a:lstStyle/>
                    <a:p>
                      <a:pPr algn="ctr"/>
                      <a:r>
                        <a:rPr lang="en-US" dirty="0" smtClean="0"/>
                        <a:t>Types of Bottoms</a:t>
                      </a:r>
                      <a:endParaRPr lang="en-US" dirty="0"/>
                    </a:p>
                  </a:txBody>
                  <a:tcPr/>
                </a:tc>
                <a:tc>
                  <a:txBody>
                    <a:bodyPr/>
                    <a:lstStyle/>
                    <a:p>
                      <a:pPr algn="ctr"/>
                      <a:r>
                        <a:rPr lang="en-US" dirty="0" smtClean="0"/>
                        <a:t>Frequency</a:t>
                      </a:r>
                      <a:endParaRPr lang="en-US" dirty="0"/>
                    </a:p>
                  </a:txBody>
                  <a:tcPr/>
                </a:tc>
                <a:extLst>
                  <a:ext uri="{0D108BD9-81ED-4DB2-BD59-A6C34878D82A}">
                    <a16:rowId xmlns:a16="http://schemas.microsoft.com/office/drawing/2014/main" val="737743249"/>
                  </a:ext>
                </a:extLst>
              </a:tr>
              <a:tr h="370840">
                <a:tc>
                  <a:txBody>
                    <a:bodyPr/>
                    <a:lstStyle/>
                    <a:p>
                      <a:pPr algn="ctr"/>
                      <a:r>
                        <a:rPr lang="en-US" dirty="0" smtClean="0"/>
                        <a:t>Pants</a:t>
                      </a:r>
                      <a:endParaRPr lang="en-US" dirty="0"/>
                    </a:p>
                  </a:txBody>
                  <a:tcPr/>
                </a:tc>
                <a:tc>
                  <a:txBody>
                    <a:bodyPr/>
                    <a:lstStyle/>
                    <a:p>
                      <a:pPr algn="ctr"/>
                      <a:r>
                        <a:rPr lang="en-US" dirty="0" smtClean="0"/>
                        <a:t>10</a:t>
                      </a:r>
                      <a:endParaRPr lang="en-US" dirty="0"/>
                    </a:p>
                  </a:txBody>
                  <a:tcPr/>
                </a:tc>
                <a:extLst>
                  <a:ext uri="{0D108BD9-81ED-4DB2-BD59-A6C34878D82A}">
                    <a16:rowId xmlns:a16="http://schemas.microsoft.com/office/drawing/2014/main" val="3482307603"/>
                  </a:ext>
                </a:extLst>
              </a:tr>
              <a:tr h="370840">
                <a:tc>
                  <a:txBody>
                    <a:bodyPr/>
                    <a:lstStyle/>
                    <a:p>
                      <a:pPr algn="ctr"/>
                      <a:r>
                        <a:rPr lang="en-US" dirty="0" smtClean="0"/>
                        <a:t>Skirt</a:t>
                      </a:r>
                      <a:endParaRPr lang="en-US" dirty="0"/>
                    </a:p>
                  </a:txBody>
                  <a:tcPr/>
                </a:tc>
                <a:tc>
                  <a:txBody>
                    <a:bodyPr/>
                    <a:lstStyle/>
                    <a:p>
                      <a:pPr algn="ctr"/>
                      <a:r>
                        <a:rPr lang="en-US" dirty="0" smtClean="0"/>
                        <a:t>6</a:t>
                      </a:r>
                      <a:endParaRPr lang="en-US" dirty="0"/>
                    </a:p>
                  </a:txBody>
                  <a:tcPr/>
                </a:tc>
                <a:extLst>
                  <a:ext uri="{0D108BD9-81ED-4DB2-BD59-A6C34878D82A}">
                    <a16:rowId xmlns:a16="http://schemas.microsoft.com/office/drawing/2014/main" val="1586629405"/>
                  </a:ext>
                </a:extLst>
              </a:tr>
              <a:tr h="370840">
                <a:tc>
                  <a:txBody>
                    <a:bodyPr/>
                    <a:lstStyle/>
                    <a:p>
                      <a:pPr algn="ctr"/>
                      <a:r>
                        <a:rPr lang="en-US" dirty="0" smtClean="0"/>
                        <a:t>Shorts</a:t>
                      </a:r>
                      <a:endParaRPr lang="en-US" dirty="0"/>
                    </a:p>
                  </a:txBody>
                  <a:tcPr/>
                </a:tc>
                <a:tc>
                  <a:txBody>
                    <a:bodyPr/>
                    <a:lstStyle/>
                    <a:p>
                      <a:pPr algn="ctr"/>
                      <a:r>
                        <a:rPr lang="en-US" dirty="0" smtClean="0"/>
                        <a:t>24</a:t>
                      </a:r>
                      <a:endParaRPr lang="en-US" dirty="0"/>
                    </a:p>
                  </a:txBody>
                  <a:tcPr/>
                </a:tc>
                <a:extLst>
                  <a:ext uri="{0D108BD9-81ED-4DB2-BD59-A6C34878D82A}">
                    <a16:rowId xmlns:a16="http://schemas.microsoft.com/office/drawing/2014/main" val="1316830128"/>
                  </a:ext>
                </a:extLst>
              </a:tr>
              <a:tr h="370840">
                <a:tc>
                  <a:txBody>
                    <a:bodyPr/>
                    <a:lstStyle/>
                    <a:p>
                      <a:pPr algn="ctr"/>
                      <a:r>
                        <a:rPr lang="en-US" dirty="0" smtClean="0"/>
                        <a:t>Dress</a:t>
                      </a:r>
                      <a:endParaRPr lang="en-US" dirty="0"/>
                    </a:p>
                  </a:txBody>
                  <a:tcPr/>
                </a:tc>
                <a:tc>
                  <a:txBody>
                    <a:bodyPr/>
                    <a:lstStyle/>
                    <a:p>
                      <a:pPr algn="ctr"/>
                      <a:r>
                        <a:rPr lang="en-US" dirty="0" smtClean="0"/>
                        <a:t>8</a:t>
                      </a:r>
                      <a:endParaRPr lang="en-US" dirty="0"/>
                    </a:p>
                  </a:txBody>
                  <a:tcPr/>
                </a:tc>
                <a:extLst>
                  <a:ext uri="{0D108BD9-81ED-4DB2-BD59-A6C34878D82A}">
                    <a16:rowId xmlns:a16="http://schemas.microsoft.com/office/drawing/2014/main" val="452186767"/>
                  </a:ext>
                </a:extLst>
              </a:tr>
            </a:tbl>
          </a:graphicData>
        </a:graphic>
      </p:graphicFrame>
    </p:spTree>
    <p:extLst>
      <p:ext uri="{BB962C8B-B14F-4D97-AF65-F5344CB8AC3E}">
        <p14:creationId xmlns:p14="http://schemas.microsoft.com/office/powerpoint/2010/main" val="17530614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022" y="2770534"/>
            <a:ext cx="9068586" cy="2590800"/>
          </a:xfrm>
        </p:spPr>
        <p:txBody>
          <a:bodyPr/>
          <a:lstStyle/>
          <a:p>
            <a:r>
              <a:rPr lang="en-US" sz="2000" b="1" cap="none" dirty="0" smtClean="0">
                <a:latin typeface="Bookman Old Style" panose="02050604050505020204" pitchFamily="18" charset="0"/>
                <a:ea typeface="AlwaysHere" panose="02000603000000000000" pitchFamily="2" charset="0"/>
              </a:rPr>
              <a:t>Jeff hosted a party so he could analyze his friends’ wardrobe choices.  Using the table below, write the ratio of people wearing a skirt to all people as a fraction in simplest form.</a:t>
            </a:r>
            <a:br>
              <a:rPr lang="en-US" sz="2000" b="1" cap="none" dirty="0" smtClean="0">
                <a:latin typeface="Bookman Old Style" panose="02050604050505020204" pitchFamily="18" charset="0"/>
                <a:ea typeface="AlwaysHere" panose="02000603000000000000" pitchFamily="2" charset="0"/>
              </a:rPr>
            </a:br>
            <a:r>
              <a:rPr lang="en-US" sz="2000" b="1" cap="none" dirty="0">
                <a:latin typeface="Bookman Old Style" panose="02050604050505020204" pitchFamily="18" charset="0"/>
                <a:ea typeface="AlwaysHere" panose="02000603000000000000" pitchFamily="2" charset="0"/>
              </a:rPr>
              <a:t/>
            </a:r>
            <a:br>
              <a:rPr lang="en-US" sz="2000" b="1" cap="none" dirty="0">
                <a:latin typeface="Bookman Old Style" panose="02050604050505020204" pitchFamily="18" charset="0"/>
                <a:ea typeface="AlwaysHere" panose="02000603000000000000" pitchFamily="2" charset="0"/>
              </a:rPr>
            </a:br>
            <a:r>
              <a:rPr lang="en-US" sz="2000" b="1" cap="none" dirty="0" smtClean="0">
                <a:latin typeface="Bookman Old Style" panose="02050604050505020204" pitchFamily="18" charset="0"/>
                <a:ea typeface="AlwaysHere" panose="02000603000000000000" pitchFamily="2" charset="0"/>
              </a:rPr>
              <a:t/>
            </a:r>
            <a:br>
              <a:rPr lang="en-US" sz="2000" b="1" cap="none" dirty="0" smtClean="0">
                <a:latin typeface="Bookman Old Style" panose="02050604050505020204" pitchFamily="18" charset="0"/>
                <a:ea typeface="AlwaysHere" panose="02000603000000000000" pitchFamily="2" charset="0"/>
              </a:rPr>
            </a:br>
            <a:r>
              <a:rPr lang="en-US" sz="2000" b="1" cap="none" dirty="0">
                <a:latin typeface="Bookman Old Style" panose="02050604050505020204" pitchFamily="18" charset="0"/>
                <a:ea typeface="AlwaysHere" panose="02000603000000000000" pitchFamily="2" charset="0"/>
              </a:rPr>
              <a:t/>
            </a:r>
            <a:br>
              <a:rPr lang="en-US" sz="2000" b="1" cap="none" dirty="0">
                <a:latin typeface="Bookman Old Style" panose="02050604050505020204" pitchFamily="18" charset="0"/>
                <a:ea typeface="AlwaysHere" panose="02000603000000000000" pitchFamily="2" charset="0"/>
              </a:rPr>
            </a:br>
            <a:r>
              <a:rPr lang="en-US" sz="2000" b="1" cap="none" dirty="0" smtClean="0">
                <a:latin typeface="Bookman Old Style" panose="02050604050505020204" pitchFamily="18" charset="0"/>
                <a:ea typeface="AlwaysHere" panose="02000603000000000000" pitchFamily="2" charset="0"/>
              </a:rPr>
              <a:t/>
            </a:r>
            <a:br>
              <a:rPr lang="en-US" sz="2000" b="1" cap="none" dirty="0" smtClean="0">
                <a:latin typeface="Bookman Old Style" panose="02050604050505020204" pitchFamily="18" charset="0"/>
                <a:ea typeface="AlwaysHere" panose="02000603000000000000" pitchFamily="2" charset="0"/>
              </a:rPr>
            </a:br>
            <a:r>
              <a:rPr lang="en-US" sz="2000" b="1" cap="none" dirty="0">
                <a:solidFill>
                  <a:schemeClr val="accent2">
                    <a:lumMod val="60000"/>
                    <a:lumOff val="40000"/>
                  </a:schemeClr>
                </a:solidFill>
                <a:latin typeface="Bookman Old Style" panose="02050604050505020204" pitchFamily="18" charset="0"/>
                <a:ea typeface="AlwaysHere" panose="02000603000000000000" pitchFamily="2" charset="0"/>
              </a:rPr>
              <a:t>$</a:t>
            </a:r>
            <a:r>
              <a:rPr lang="en-US" sz="2000" b="1" cap="none" dirty="0" smtClean="0">
                <a:solidFill>
                  <a:schemeClr val="accent2">
                    <a:lumMod val="60000"/>
                    <a:lumOff val="40000"/>
                  </a:schemeClr>
                </a:solidFill>
                <a:latin typeface="Bookman Old Style" panose="02050604050505020204" pitchFamily="18" charset="0"/>
                <a:ea typeface="AlwaysHere" panose="02000603000000000000" pitchFamily="2" charset="0"/>
              </a:rPr>
              <a:t>66.</a:t>
            </a:r>
            <a:br>
              <a:rPr lang="en-US" sz="2000" b="1" cap="none" dirty="0" smtClean="0">
                <a:solidFill>
                  <a:schemeClr val="accent2">
                    <a:lumMod val="60000"/>
                    <a:lumOff val="40000"/>
                  </a:schemeClr>
                </a:solidFill>
                <a:latin typeface="Bookman Old Style" panose="02050604050505020204" pitchFamily="18" charset="0"/>
                <a:ea typeface="AlwaysHere" panose="02000603000000000000" pitchFamily="2" charset="0"/>
              </a:rPr>
            </a:br>
            <a:r>
              <a:rPr lang="en-US" sz="2000" b="1" cap="none" dirty="0">
                <a:solidFill>
                  <a:schemeClr val="accent2">
                    <a:lumMod val="60000"/>
                    <a:lumOff val="40000"/>
                  </a:schemeClr>
                </a:solidFill>
                <a:latin typeface="Bookman Old Style" panose="02050604050505020204" pitchFamily="18" charset="0"/>
                <a:ea typeface="AlwaysHere" panose="02000603000000000000" pitchFamily="2" charset="0"/>
              </a:rPr>
              <a:t/>
            </a:r>
            <a:br>
              <a:rPr lang="en-US" sz="2000" b="1" cap="none" dirty="0">
                <a:solidFill>
                  <a:schemeClr val="accent2">
                    <a:lumMod val="60000"/>
                    <a:lumOff val="40000"/>
                  </a:schemeClr>
                </a:solidFill>
                <a:latin typeface="Bookman Old Style" panose="02050604050505020204" pitchFamily="18" charset="0"/>
                <a:ea typeface="AlwaysHere" panose="02000603000000000000" pitchFamily="2" charset="0"/>
              </a:rPr>
            </a:br>
            <a:r>
              <a:rPr lang="en-US" sz="2000" b="1" cap="none" dirty="0" smtClean="0">
                <a:solidFill>
                  <a:schemeClr val="accent2">
                    <a:lumMod val="60000"/>
                    <a:lumOff val="40000"/>
                  </a:schemeClr>
                </a:solidFill>
                <a:latin typeface="Bookman Old Style" panose="02050604050505020204" pitchFamily="18" charset="0"/>
                <a:ea typeface="AlwaysHere" panose="02000603000000000000" pitchFamily="2" charset="0"/>
              </a:rPr>
              <a:t/>
            </a:r>
            <a:br>
              <a:rPr lang="en-US" sz="2000" b="1" cap="none" dirty="0" smtClean="0">
                <a:solidFill>
                  <a:schemeClr val="accent2">
                    <a:lumMod val="60000"/>
                    <a:lumOff val="40000"/>
                  </a:schemeClr>
                </a:solidFill>
                <a:latin typeface="Bookman Old Style" panose="02050604050505020204" pitchFamily="18" charset="0"/>
                <a:ea typeface="AlwaysHere" panose="02000603000000000000" pitchFamily="2" charset="0"/>
              </a:rPr>
            </a:br>
            <a:r>
              <a:rPr lang="en-US" sz="2000" b="1" cap="none" dirty="0">
                <a:latin typeface="Bookman Old Style" panose="02050604050505020204" pitchFamily="18" charset="0"/>
                <a:ea typeface="AlwaysHere" panose="02000603000000000000" pitchFamily="2" charset="0"/>
              </a:rPr>
              <a:t/>
            </a:r>
            <a:br>
              <a:rPr lang="en-US" sz="2000" b="1" cap="none" dirty="0">
                <a:latin typeface="Bookman Old Style" panose="02050604050505020204" pitchFamily="18" charset="0"/>
                <a:ea typeface="AlwaysHere" panose="02000603000000000000" pitchFamily="2" charset="0"/>
              </a:rPr>
            </a:br>
            <a:r>
              <a:rPr lang="en-US" sz="2000" b="1" cap="none" dirty="0" smtClean="0">
                <a:solidFill>
                  <a:schemeClr val="accent2">
                    <a:lumMod val="60000"/>
                    <a:lumOff val="40000"/>
                  </a:schemeClr>
                </a:solidFill>
                <a:latin typeface="Bookman Old Style" panose="02050604050505020204" pitchFamily="18" charset="0"/>
                <a:ea typeface="AlwaysHere" panose="02000603000000000000" pitchFamily="2" charset="0"/>
              </a:rPr>
              <a:t>1/8</a:t>
            </a:r>
            <a:r>
              <a:rPr lang="en-US" sz="2000" b="1" cap="none" dirty="0" smtClean="0">
                <a:latin typeface="Bookman Old Style" panose="02050604050505020204" pitchFamily="18" charset="0"/>
                <a:ea typeface="AlwaysHere" panose="02000603000000000000" pitchFamily="2" charset="0"/>
              </a:rPr>
              <a:t/>
            </a:r>
            <a:br>
              <a:rPr lang="en-US" sz="2000" b="1" cap="none" dirty="0" smtClean="0">
                <a:latin typeface="Bookman Old Style" panose="02050604050505020204" pitchFamily="18" charset="0"/>
                <a:ea typeface="AlwaysHere" panose="02000603000000000000" pitchFamily="2" charset="0"/>
              </a:rPr>
            </a:br>
            <a:r>
              <a:rPr lang="en-US" sz="2000" b="1" cap="none" dirty="0">
                <a:latin typeface="Bookman Old Style" panose="02050604050505020204" pitchFamily="18" charset="0"/>
                <a:ea typeface="AlwaysHere" panose="02000603000000000000" pitchFamily="2" charset="0"/>
              </a:rPr>
              <a:t/>
            </a:r>
            <a:br>
              <a:rPr lang="en-US" sz="2000" b="1" cap="none" dirty="0">
                <a:latin typeface="Bookman Old Style" panose="02050604050505020204" pitchFamily="18" charset="0"/>
                <a:ea typeface="AlwaysHere" panose="02000603000000000000" pitchFamily="2" charset="0"/>
              </a:rPr>
            </a:br>
            <a:r>
              <a:rPr lang="en-US" sz="2000" b="1" cap="none" dirty="0" smtClean="0">
                <a:latin typeface="Bookman Old Style" panose="02050604050505020204" pitchFamily="18" charset="0"/>
                <a:ea typeface="AlwaysHere" panose="02000603000000000000" pitchFamily="2" charset="0"/>
              </a:rPr>
              <a:t/>
            </a:r>
            <a:br>
              <a:rPr lang="en-US" sz="2000" b="1" cap="none" dirty="0" smtClean="0">
                <a:latin typeface="Bookman Old Style" panose="02050604050505020204" pitchFamily="18" charset="0"/>
                <a:ea typeface="AlwaysHere" panose="02000603000000000000" pitchFamily="2" charset="0"/>
              </a:rPr>
            </a:br>
            <a:r>
              <a:rPr lang="en-US" sz="2000" b="1" cap="none" dirty="0">
                <a:latin typeface="Bookman Old Style" panose="02050604050505020204" pitchFamily="18" charset="0"/>
                <a:ea typeface="AlwaysHere" panose="02000603000000000000" pitchFamily="2" charset="0"/>
              </a:rPr>
              <a:t/>
            </a:r>
            <a:br>
              <a:rPr lang="en-US" sz="2000" b="1" cap="none" dirty="0">
                <a:latin typeface="Bookman Old Style" panose="02050604050505020204" pitchFamily="18" charset="0"/>
                <a:ea typeface="AlwaysHere" panose="02000603000000000000" pitchFamily="2" charset="0"/>
              </a:rPr>
            </a:br>
            <a:endParaRPr lang="en-US" sz="2000" b="1" cap="none" dirty="0">
              <a:latin typeface="Bookman Old Style" panose="02050604050505020204" pitchFamily="18" charset="0"/>
              <a:ea typeface="AlwaysHere" panose="02000603000000000000" pitchFamily="2"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836199367"/>
              </p:ext>
            </p:extLst>
          </p:nvPr>
        </p:nvGraphicFramePr>
        <p:xfrm>
          <a:off x="3235234" y="2770534"/>
          <a:ext cx="5852162" cy="1854200"/>
        </p:xfrm>
        <a:graphic>
          <a:graphicData uri="http://schemas.openxmlformats.org/drawingml/2006/table">
            <a:tbl>
              <a:tblPr firstRow="1" bandRow="1">
                <a:tableStyleId>{5C22544A-7EE6-4342-B048-85BDC9FD1C3A}</a:tableStyleId>
              </a:tblPr>
              <a:tblGrid>
                <a:gridCol w="2926081">
                  <a:extLst>
                    <a:ext uri="{9D8B030D-6E8A-4147-A177-3AD203B41FA5}">
                      <a16:colId xmlns:a16="http://schemas.microsoft.com/office/drawing/2014/main" val="2565605019"/>
                    </a:ext>
                  </a:extLst>
                </a:gridCol>
                <a:gridCol w="2926081">
                  <a:extLst>
                    <a:ext uri="{9D8B030D-6E8A-4147-A177-3AD203B41FA5}">
                      <a16:colId xmlns:a16="http://schemas.microsoft.com/office/drawing/2014/main" val="1354752834"/>
                    </a:ext>
                  </a:extLst>
                </a:gridCol>
              </a:tblGrid>
              <a:tr h="370840">
                <a:tc>
                  <a:txBody>
                    <a:bodyPr/>
                    <a:lstStyle/>
                    <a:p>
                      <a:pPr algn="ctr"/>
                      <a:r>
                        <a:rPr lang="en-US" dirty="0" smtClean="0"/>
                        <a:t>Types of Bottoms</a:t>
                      </a:r>
                      <a:endParaRPr lang="en-US" dirty="0"/>
                    </a:p>
                  </a:txBody>
                  <a:tcPr/>
                </a:tc>
                <a:tc>
                  <a:txBody>
                    <a:bodyPr/>
                    <a:lstStyle/>
                    <a:p>
                      <a:pPr algn="ctr"/>
                      <a:r>
                        <a:rPr lang="en-US" dirty="0" smtClean="0"/>
                        <a:t>Frequency</a:t>
                      </a:r>
                      <a:endParaRPr lang="en-US" dirty="0"/>
                    </a:p>
                  </a:txBody>
                  <a:tcPr/>
                </a:tc>
                <a:extLst>
                  <a:ext uri="{0D108BD9-81ED-4DB2-BD59-A6C34878D82A}">
                    <a16:rowId xmlns:a16="http://schemas.microsoft.com/office/drawing/2014/main" val="737743249"/>
                  </a:ext>
                </a:extLst>
              </a:tr>
              <a:tr h="370840">
                <a:tc>
                  <a:txBody>
                    <a:bodyPr/>
                    <a:lstStyle/>
                    <a:p>
                      <a:pPr algn="ctr"/>
                      <a:r>
                        <a:rPr lang="en-US" dirty="0" smtClean="0"/>
                        <a:t>Pants</a:t>
                      </a:r>
                      <a:endParaRPr lang="en-US" dirty="0"/>
                    </a:p>
                  </a:txBody>
                  <a:tcPr/>
                </a:tc>
                <a:tc>
                  <a:txBody>
                    <a:bodyPr/>
                    <a:lstStyle/>
                    <a:p>
                      <a:pPr algn="ctr"/>
                      <a:r>
                        <a:rPr lang="en-US" dirty="0" smtClean="0"/>
                        <a:t>10</a:t>
                      </a:r>
                      <a:endParaRPr lang="en-US" dirty="0"/>
                    </a:p>
                  </a:txBody>
                  <a:tcPr/>
                </a:tc>
                <a:extLst>
                  <a:ext uri="{0D108BD9-81ED-4DB2-BD59-A6C34878D82A}">
                    <a16:rowId xmlns:a16="http://schemas.microsoft.com/office/drawing/2014/main" val="3482307603"/>
                  </a:ext>
                </a:extLst>
              </a:tr>
              <a:tr h="370840">
                <a:tc>
                  <a:txBody>
                    <a:bodyPr/>
                    <a:lstStyle/>
                    <a:p>
                      <a:pPr algn="ctr"/>
                      <a:r>
                        <a:rPr lang="en-US" dirty="0" smtClean="0"/>
                        <a:t>Skirt</a:t>
                      </a:r>
                      <a:endParaRPr lang="en-US" dirty="0"/>
                    </a:p>
                  </a:txBody>
                  <a:tcPr/>
                </a:tc>
                <a:tc>
                  <a:txBody>
                    <a:bodyPr/>
                    <a:lstStyle/>
                    <a:p>
                      <a:pPr algn="ctr"/>
                      <a:r>
                        <a:rPr lang="en-US" dirty="0" smtClean="0"/>
                        <a:t>6</a:t>
                      </a:r>
                      <a:endParaRPr lang="en-US" dirty="0"/>
                    </a:p>
                  </a:txBody>
                  <a:tcPr/>
                </a:tc>
                <a:extLst>
                  <a:ext uri="{0D108BD9-81ED-4DB2-BD59-A6C34878D82A}">
                    <a16:rowId xmlns:a16="http://schemas.microsoft.com/office/drawing/2014/main" val="1586629405"/>
                  </a:ext>
                </a:extLst>
              </a:tr>
              <a:tr h="370840">
                <a:tc>
                  <a:txBody>
                    <a:bodyPr/>
                    <a:lstStyle/>
                    <a:p>
                      <a:pPr algn="ctr"/>
                      <a:r>
                        <a:rPr lang="en-US" dirty="0" smtClean="0"/>
                        <a:t>Shorts</a:t>
                      </a:r>
                      <a:endParaRPr lang="en-US" dirty="0"/>
                    </a:p>
                  </a:txBody>
                  <a:tcPr/>
                </a:tc>
                <a:tc>
                  <a:txBody>
                    <a:bodyPr/>
                    <a:lstStyle/>
                    <a:p>
                      <a:pPr algn="ctr"/>
                      <a:r>
                        <a:rPr lang="en-US" dirty="0" smtClean="0"/>
                        <a:t>24</a:t>
                      </a:r>
                      <a:endParaRPr lang="en-US" dirty="0"/>
                    </a:p>
                  </a:txBody>
                  <a:tcPr/>
                </a:tc>
                <a:extLst>
                  <a:ext uri="{0D108BD9-81ED-4DB2-BD59-A6C34878D82A}">
                    <a16:rowId xmlns:a16="http://schemas.microsoft.com/office/drawing/2014/main" val="1316830128"/>
                  </a:ext>
                </a:extLst>
              </a:tr>
              <a:tr h="370840">
                <a:tc>
                  <a:txBody>
                    <a:bodyPr/>
                    <a:lstStyle/>
                    <a:p>
                      <a:pPr algn="ctr"/>
                      <a:r>
                        <a:rPr lang="en-US" dirty="0" smtClean="0"/>
                        <a:t>Dress</a:t>
                      </a:r>
                      <a:endParaRPr lang="en-US" dirty="0"/>
                    </a:p>
                  </a:txBody>
                  <a:tcPr/>
                </a:tc>
                <a:tc>
                  <a:txBody>
                    <a:bodyPr/>
                    <a:lstStyle/>
                    <a:p>
                      <a:pPr algn="ctr"/>
                      <a:r>
                        <a:rPr lang="en-US" dirty="0" smtClean="0"/>
                        <a:t>8</a:t>
                      </a:r>
                      <a:endParaRPr lang="en-US" dirty="0"/>
                    </a:p>
                  </a:txBody>
                  <a:tcPr/>
                </a:tc>
                <a:extLst>
                  <a:ext uri="{0D108BD9-81ED-4DB2-BD59-A6C34878D82A}">
                    <a16:rowId xmlns:a16="http://schemas.microsoft.com/office/drawing/2014/main" val="452186767"/>
                  </a:ext>
                </a:extLst>
              </a:tr>
            </a:tbl>
          </a:graphicData>
        </a:graphic>
      </p:graphicFrame>
    </p:spTree>
    <p:extLst>
      <p:ext uri="{BB962C8B-B14F-4D97-AF65-F5344CB8AC3E}">
        <p14:creationId xmlns:p14="http://schemas.microsoft.com/office/powerpoint/2010/main" val="33892228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022" y="2548463"/>
            <a:ext cx="9068586" cy="2590800"/>
          </a:xfrm>
        </p:spPr>
        <p:txBody>
          <a:bodyPr/>
          <a:lstStyle/>
          <a:p>
            <a:r>
              <a:rPr lang="en-US" sz="2800" b="1" cap="none" dirty="0" smtClean="0">
                <a:latin typeface="Bookman Old Style" panose="02050604050505020204" pitchFamily="18" charset="0"/>
                <a:ea typeface="AlwaysHere" panose="02000603000000000000" pitchFamily="2" charset="0"/>
              </a:rPr>
              <a:t>Jeff’s orchestra has 18 violinists and  3 cello players.  How many violinists are there per cello player?</a:t>
            </a: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endParaRPr lang="en-US" sz="2800" b="1" cap="none" dirty="0">
              <a:latin typeface="Bookman Old Style" panose="02050604050505020204" pitchFamily="18" charset="0"/>
              <a:ea typeface="AlwaysHere" panose="02000603000000000000" pitchFamily="2" charset="0"/>
            </a:endParaRPr>
          </a:p>
        </p:txBody>
      </p:sp>
    </p:spTree>
    <p:extLst>
      <p:ext uri="{BB962C8B-B14F-4D97-AF65-F5344CB8AC3E}">
        <p14:creationId xmlns:p14="http://schemas.microsoft.com/office/powerpoint/2010/main" val="39922702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022" y="2548463"/>
            <a:ext cx="9068586" cy="2590800"/>
          </a:xfrm>
        </p:spPr>
        <p:txBody>
          <a:bodyPr/>
          <a:lstStyle/>
          <a:p>
            <a:r>
              <a:rPr lang="en-US" sz="2800" b="1" cap="none" dirty="0" smtClean="0">
                <a:latin typeface="Bookman Old Style" panose="02050604050505020204" pitchFamily="18" charset="0"/>
                <a:ea typeface="AlwaysHere" panose="02000603000000000000" pitchFamily="2" charset="0"/>
              </a:rPr>
              <a:t>Jeff’s orchestra has 18 violinists and  3 cello players.  How many violinists are there per cello player?</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solidFill>
                  <a:schemeClr val="accent2">
                    <a:lumMod val="60000"/>
                    <a:lumOff val="40000"/>
                  </a:schemeClr>
                </a:solidFill>
                <a:latin typeface="Bookman Old Style" panose="02050604050505020204" pitchFamily="18" charset="0"/>
                <a:ea typeface="AlwaysHere" panose="02000603000000000000" pitchFamily="2" charset="0"/>
              </a:rPr>
              <a:t>6 cello players</a:t>
            </a: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endParaRPr lang="en-US" sz="2800" b="1" cap="none" dirty="0">
              <a:latin typeface="Bookman Old Style" panose="02050604050505020204" pitchFamily="18" charset="0"/>
              <a:ea typeface="AlwaysHere" panose="02000603000000000000" pitchFamily="2" charset="0"/>
            </a:endParaRPr>
          </a:p>
        </p:txBody>
      </p:sp>
    </p:spTree>
    <p:extLst>
      <p:ext uri="{BB962C8B-B14F-4D97-AF65-F5344CB8AC3E}">
        <p14:creationId xmlns:p14="http://schemas.microsoft.com/office/powerpoint/2010/main" val="3336023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800" b="1" cap="none" dirty="0" smtClean="0">
                <a:latin typeface="Bookman Old Style" panose="02050604050505020204" pitchFamily="18" charset="0"/>
                <a:ea typeface="AlwaysHere" panose="02000603000000000000" pitchFamily="2" charset="0"/>
              </a:rPr>
              <a:t>Jeff is counting his stacks of cash (and coins).  One stack has $26.18 in it and the other stack has 2-twenty dollar bills and 2 quarters.</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latin typeface="Bookman Old Style" panose="02050604050505020204" pitchFamily="18" charset="0"/>
                <a:ea typeface="AlwaysHere" panose="02000603000000000000" pitchFamily="2" charset="0"/>
              </a:rPr>
              <a:t>How much does Jeff has total?</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3600" b="1" cap="none" dirty="0" smtClean="0">
                <a:solidFill>
                  <a:schemeClr val="accent2">
                    <a:lumMod val="60000"/>
                    <a:lumOff val="40000"/>
                  </a:schemeClr>
                </a:solidFill>
                <a:latin typeface="Bookman Old Style" panose="02050604050505020204" pitchFamily="18" charset="0"/>
                <a:ea typeface="AlwaysHere" panose="02000603000000000000" pitchFamily="2" charset="0"/>
              </a:rPr>
              <a:t>$66.68</a:t>
            </a:r>
            <a:endParaRPr lang="en-US" sz="3600" b="1" cap="none" dirty="0">
              <a:solidFill>
                <a:schemeClr val="accent2">
                  <a:lumMod val="60000"/>
                  <a:lumOff val="40000"/>
                </a:schemeClr>
              </a:solidFill>
              <a:latin typeface="Bookman Old Style" panose="02050604050505020204" pitchFamily="18" charset="0"/>
              <a:ea typeface="AlwaysHere" panose="02000603000000000000" pitchFamily="2" charset="0"/>
            </a:endParaRPr>
          </a:p>
        </p:txBody>
      </p:sp>
    </p:spTree>
    <p:extLst>
      <p:ext uri="{BB962C8B-B14F-4D97-AF65-F5344CB8AC3E}">
        <p14:creationId xmlns:p14="http://schemas.microsoft.com/office/powerpoint/2010/main" val="7928711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022" y="2548463"/>
            <a:ext cx="9068586" cy="2590800"/>
          </a:xfrm>
        </p:spPr>
        <p:txBody>
          <a:bodyPr/>
          <a:lstStyle/>
          <a:p>
            <a:r>
              <a:rPr lang="en-US" sz="2800" b="1" cap="none" dirty="0" smtClean="0">
                <a:latin typeface="Bookman Old Style" panose="02050604050505020204" pitchFamily="18" charset="0"/>
                <a:ea typeface="AlwaysHere" panose="02000603000000000000" pitchFamily="2" charset="0"/>
              </a:rPr>
              <a:t>Jeff is making cookies.  To make one batch, he needs 2 cups of brown sugar.  How many cups will he need for 4 batches? Fill in the table.</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latin typeface="Bookman Old Style" panose="02050604050505020204" pitchFamily="18" charset="0"/>
                <a:ea typeface="AlwaysHere" panose="02000603000000000000" pitchFamily="2" charset="0"/>
              </a:rPr>
              <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latin typeface="Bookman Old Style" panose="02050604050505020204" pitchFamily="18" charset="0"/>
                <a:ea typeface="AlwaysHere" panose="02000603000000000000" pitchFamily="2" charset="0"/>
              </a:rPr>
              <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endParaRPr lang="en-US" sz="2800" b="1" cap="none" dirty="0">
              <a:latin typeface="Bookman Old Style" panose="02050604050505020204" pitchFamily="18" charset="0"/>
              <a:ea typeface="AlwaysHere" panose="02000603000000000000" pitchFamily="2"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004315129"/>
              </p:ext>
            </p:extLst>
          </p:nvPr>
        </p:nvGraphicFramePr>
        <p:xfrm>
          <a:off x="1789608" y="3697997"/>
          <a:ext cx="7416833" cy="914400"/>
        </p:xfrm>
        <a:graphic>
          <a:graphicData uri="http://schemas.openxmlformats.org/drawingml/2006/table">
            <a:tbl>
              <a:tblPr firstRow="1" bandRow="1">
                <a:tableStyleId>{5C22544A-7EE6-4342-B048-85BDC9FD1C3A}</a:tableStyleId>
              </a:tblPr>
              <a:tblGrid>
                <a:gridCol w="1899121">
                  <a:extLst>
                    <a:ext uri="{9D8B030D-6E8A-4147-A177-3AD203B41FA5}">
                      <a16:colId xmlns:a16="http://schemas.microsoft.com/office/drawing/2014/main" val="385961243"/>
                    </a:ext>
                  </a:extLst>
                </a:gridCol>
                <a:gridCol w="1484162">
                  <a:extLst>
                    <a:ext uri="{9D8B030D-6E8A-4147-A177-3AD203B41FA5}">
                      <a16:colId xmlns:a16="http://schemas.microsoft.com/office/drawing/2014/main" val="3483903743"/>
                    </a:ext>
                  </a:extLst>
                </a:gridCol>
                <a:gridCol w="1463040">
                  <a:extLst>
                    <a:ext uri="{9D8B030D-6E8A-4147-A177-3AD203B41FA5}">
                      <a16:colId xmlns:a16="http://schemas.microsoft.com/office/drawing/2014/main" val="1107981666"/>
                    </a:ext>
                  </a:extLst>
                </a:gridCol>
                <a:gridCol w="1463040">
                  <a:extLst>
                    <a:ext uri="{9D8B030D-6E8A-4147-A177-3AD203B41FA5}">
                      <a16:colId xmlns:a16="http://schemas.microsoft.com/office/drawing/2014/main" val="3088387079"/>
                    </a:ext>
                  </a:extLst>
                </a:gridCol>
                <a:gridCol w="1107470">
                  <a:extLst>
                    <a:ext uri="{9D8B030D-6E8A-4147-A177-3AD203B41FA5}">
                      <a16:colId xmlns:a16="http://schemas.microsoft.com/office/drawing/2014/main" val="2196460706"/>
                    </a:ext>
                  </a:extLst>
                </a:gridCol>
              </a:tblGrid>
              <a:tr h="370840">
                <a:tc>
                  <a:txBody>
                    <a:bodyPr/>
                    <a:lstStyle/>
                    <a:p>
                      <a:pPr algn="ctr"/>
                      <a:r>
                        <a:rPr lang="en-US" sz="2400" dirty="0" smtClean="0"/>
                        <a:t>Cups</a:t>
                      </a:r>
                      <a:r>
                        <a:rPr lang="en-US" sz="2400" baseline="0" dirty="0" smtClean="0"/>
                        <a:t> Sugar</a:t>
                      </a:r>
                      <a:endParaRPr lang="en-US" sz="2400" dirty="0"/>
                    </a:p>
                  </a:txBody>
                  <a:tcPr/>
                </a:tc>
                <a:tc>
                  <a:txBody>
                    <a:bodyPr/>
                    <a:lstStyle/>
                    <a:p>
                      <a:pPr algn="ctr"/>
                      <a:r>
                        <a:rPr lang="en-US" sz="2400" dirty="0" smtClean="0"/>
                        <a:t>2</a:t>
                      </a:r>
                      <a:endParaRPr lang="en-US" sz="2400" dirty="0"/>
                    </a:p>
                  </a:txBody>
                  <a:tcPr/>
                </a:tc>
                <a:tc>
                  <a:txBody>
                    <a:bodyPr/>
                    <a:lstStyle/>
                    <a:p>
                      <a:pPr algn="ctr"/>
                      <a:endParaRPr lang="en-US" sz="2400"/>
                    </a:p>
                  </a:txBody>
                  <a:tcPr/>
                </a:tc>
                <a:tc>
                  <a:txBody>
                    <a:bodyPr/>
                    <a:lstStyle/>
                    <a:p>
                      <a:endParaRPr lang="en-US" sz="2400"/>
                    </a:p>
                  </a:txBody>
                  <a:tcPr/>
                </a:tc>
                <a:tc>
                  <a:txBody>
                    <a:bodyPr/>
                    <a:lstStyle/>
                    <a:p>
                      <a:endParaRPr lang="en-US" sz="2400" dirty="0"/>
                    </a:p>
                  </a:txBody>
                  <a:tcPr/>
                </a:tc>
                <a:extLst>
                  <a:ext uri="{0D108BD9-81ED-4DB2-BD59-A6C34878D82A}">
                    <a16:rowId xmlns:a16="http://schemas.microsoft.com/office/drawing/2014/main" val="1837663741"/>
                  </a:ext>
                </a:extLst>
              </a:tr>
              <a:tr h="370840">
                <a:tc>
                  <a:txBody>
                    <a:bodyPr/>
                    <a:lstStyle/>
                    <a:p>
                      <a:pPr algn="ctr"/>
                      <a:r>
                        <a:rPr lang="en-US" sz="2400" dirty="0" smtClean="0"/>
                        <a:t>Batches</a:t>
                      </a:r>
                      <a:endParaRPr lang="en-US" sz="2400" dirty="0"/>
                    </a:p>
                  </a:txBody>
                  <a:tcPr/>
                </a:tc>
                <a:tc>
                  <a:txBody>
                    <a:bodyPr/>
                    <a:lstStyle/>
                    <a:p>
                      <a:pPr algn="ctr"/>
                      <a:r>
                        <a:rPr lang="en-US" sz="2400" dirty="0" smtClean="0"/>
                        <a:t>1</a:t>
                      </a:r>
                      <a:endParaRPr lang="en-US" sz="2400" dirty="0"/>
                    </a:p>
                  </a:txBody>
                  <a:tcPr/>
                </a:tc>
                <a:tc>
                  <a:txBody>
                    <a:bodyPr/>
                    <a:lstStyle/>
                    <a:p>
                      <a:pPr algn="ctr"/>
                      <a:endParaRPr lang="en-US" sz="2400" dirty="0"/>
                    </a:p>
                  </a:txBody>
                  <a:tcPr/>
                </a:tc>
                <a:tc>
                  <a:txBody>
                    <a:bodyPr/>
                    <a:lstStyle/>
                    <a:p>
                      <a:endParaRPr lang="en-US" sz="2400" dirty="0"/>
                    </a:p>
                  </a:txBody>
                  <a:tcPr/>
                </a:tc>
                <a:tc>
                  <a:txBody>
                    <a:bodyPr/>
                    <a:lstStyle/>
                    <a:p>
                      <a:pPr algn="ctr"/>
                      <a:r>
                        <a:rPr lang="en-US" sz="2400" dirty="0" smtClean="0"/>
                        <a:t>4</a:t>
                      </a:r>
                      <a:endParaRPr lang="en-US" sz="2400" dirty="0"/>
                    </a:p>
                  </a:txBody>
                  <a:tcPr/>
                </a:tc>
                <a:extLst>
                  <a:ext uri="{0D108BD9-81ED-4DB2-BD59-A6C34878D82A}">
                    <a16:rowId xmlns:a16="http://schemas.microsoft.com/office/drawing/2014/main" val="3966035123"/>
                  </a:ext>
                </a:extLst>
              </a:tr>
            </a:tbl>
          </a:graphicData>
        </a:graphic>
      </p:graphicFrame>
    </p:spTree>
    <p:extLst>
      <p:ext uri="{BB962C8B-B14F-4D97-AF65-F5344CB8AC3E}">
        <p14:creationId xmlns:p14="http://schemas.microsoft.com/office/powerpoint/2010/main" val="31711908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022" y="2548463"/>
            <a:ext cx="9068586" cy="2590800"/>
          </a:xfrm>
        </p:spPr>
        <p:txBody>
          <a:bodyPr/>
          <a:lstStyle/>
          <a:p>
            <a:r>
              <a:rPr lang="en-US" sz="2800" b="1" cap="none" dirty="0" smtClean="0">
                <a:latin typeface="Bookman Old Style" panose="02050604050505020204" pitchFamily="18" charset="0"/>
                <a:ea typeface="AlwaysHere" panose="02000603000000000000" pitchFamily="2" charset="0"/>
              </a:rPr>
              <a:t>Jeff is making cookies.  To make one batch, he needs 2 cups of brown sugar.  How many cups will he need for 4 batches? Fill in the table.</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latin typeface="Bookman Old Style" panose="02050604050505020204" pitchFamily="18" charset="0"/>
                <a:ea typeface="AlwaysHere" panose="02000603000000000000" pitchFamily="2" charset="0"/>
              </a:rPr>
              <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latin typeface="Bookman Old Style" panose="02050604050505020204" pitchFamily="18" charset="0"/>
                <a:ea typeface="AlwaysHere" panose="02000603000000000000" pitchFamily="2" charset="0"/>
              </a:rPr>
              <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endParaRPr lang="en-US" sz="2800" b="1" cap="none" dirty="0">
              <a:latin typeface="Bookman Old Style" panose="02050604050505020204" pitchFamily="18" charset="0"/>
              <a:ea typeface="AlwaysHere" panose="02000603000000000000" pitchFamily="2"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327680042"/>
              </p:ext>
            </p:extLst>
          </p:nvPr>
        </p:nvGraphicFramePr>
        <p:xfrm>
          <a:off x="1789608" y="3697997"/>
          <a:ext cx="7416833" cy="914400"/>
        </p:xfrm>
        <a:graphic>
          <a:graphicData uri="http://schemas.openxmlformats.org/drawingml/2006/table">
            <a:tbl>
              <a:tblPr firstRow="1" bandRow="1">
                <a:tableStyleId>{5C22544A-7EE6-4342-B048-85BDC9FD1C3A}</a:tableStyleId>
              </a:tblPr>
              <a:tblGrid>
                <a:gridCol w="1899121">
                  <a:extLst>
                    <a:ext uri="{9D8B030D-6E8A-4147-A177-3AD203B41FA5}">
                      <a16:colId xmlns:a16="http://schemas.microsoft.com/office/drawing/2014/main" val="385961243"/>
                    </a:ext>
                  </a:extLst>
                </a:gridCol>
                <a:gridCol w="1484162">
                  <a:extLst>
                    <a:ext uri="{9D8B030D-6E8A-4147-A177-3AD203B41FA5}">
                      <a16:colId xmlns:a16="http://schemas.microsoft.com/office/drawing/2014/main" val="3483903743"/>
                    </a:ext>
                  </a:extLst>
                </a:gridCol>
                <a:gridCol w="1463040">
                  <a:extLst>
                    <a:ext uri="{9D8B030D-6E8A-4147-A177-3AD203B41FA5}">
                      <a16:colId xmlns:a16="http://schemas.microsoft.com/office/drawing/2014/main" val="1107981666"/>
                    </a:ext>
                  </a:extLst>
                </a:gridCol>
                <a:gridCol w="1463040">
                  <a:extLst>
                    <a:ext uri="{9D8B030D-6E8A-4147-A177-3AD203B41FA5}">
                      <a16:colId xmlns:a16="http://schemas.microsoft.com/office/drawing/2014/main" val="3088387079"/>
                    </a:ext>
                  </a:extLst>
                </a:gridCol>
                <a:gridCol w="1107470">
                  <a:extLst>
                    <a:ext uri="{9D8B030D-6E8A-4147-A177-3AD203B41FA5}">
                      <a16:colId xmlns:a16="http://schemas.microsoft.com/office/drawing/2014/main" val="2196460706"/>
                    </a:ext>
                  </a:extLst>
                </a:gridCol>
              </a:tblGrid>
              <a:tr h="370840">
                <a:tc>
                  <a:txBody>
                    <a:bodyPr/>
                    <a:lstStyle/>
                    <a:p>
                      <a:pPr algn="ctr"/>
                      <a:r>
                        <a:rPr lang="en-US" sz="2400" dirty="0" smtClean="0"/>
                        <a:t>Cups</a:t>
                      </a:r>
                      <a:r>
                        <a:rPr lang="en-US" sz="2400" baseline="0" dirty="0" smtClean="0"/>
                        <a:t> Sugar</a:t>
                      </a:r>
                      <a:endParaRPr lang="en-US" sz="2400" dirty="0"/>
                    </a:p>
                  </a:txBody>
                  <a:tcPr/>
                </a:tc>
                <a:tc>
                  <a:txBody>
                    <a:bodyPr/>
                    <a:lstStyle/>
                    <a:p>
                      <a:pPr algn="ctr"/>
                      <a:r>
                        <a:rPr lang="en-US" sz="2400" dirty="0" smtClean="0"/>
                        <a:t>2</a:t>
                      </a:r>
                      <a:endParaRPr lang="en-US" sz="2400" dirty="0"/>
                    </a:p>
                  </a:txBody>
                  <a:tcPr/>
                </a:tc>
                <a:tc>
                  <a:txBody>
                    <a:bodyPr/>
                    <a:lstStyle/>
                    <a:p>
                      <a:pPr algn="ctr"/>
                      <a:r>
                        <a:rPr lang="en-US" sz="2400" dirty="0" smtClean="0"/>
                        <a:t>4</a:t>
                      </a:r>
                      <a:endParaRPr lang="en-US" sz="2400" dirty="0"/>
                    </a:p>
                  </a:txBody>
                  <a:tcPr/>
                </a:tc>
                <a:tc>
                  <a:txBody>
                    <a:bodyPr/>
                    <a:lstStyle/>
                    <a:p>
                      <a:pPr algn="ctr"/>
                      <a:r>
                        <a:rPr lang="en-US" sz="2400" dirty="0" smtClean="0"/>
                        <a:t>6</a:t>
                      </a:r>
                      <a:endParaRPr lang="en-US" sz="2400" dirty="0"/>
                    </a:p>
                  </a:txBody>
                  <a:tcPr/>
                </a:tc>
                <a:tc>
                  <a:txBody>
                    <a:bodyPr/>
                    <a:lstStyle/>
                    <a:p>
                      <a:pPr algn="ctr"/>
                      <a:r>
                        <a:rPr lang="en-US" sz="2400" dirty="0" smtClean="0"/>
                        <a:t>8</a:t>
                      </a:r>
                      <a:endParaRPr lang="en-US" sz="2400" dirty="0"/>
                    </a:p>
                  </a:txBody>
                  <a:tcPr/>
                </a:tc>
                <a:extLst>
                  <a:ext uri="{0D108BD9-81ED-4DB2-BD59-A6C34878D82A}">
                    <a16:rowId xmlns:a16="http://schemas.microsoft.com/office/drawing/2014/main" val="1837663741"/>
                  </a:ext>
                </a:extLst>
              </a:tr>
              <a:tr h="370840">
                <a:tc>
                  <a:txBody>
                    <a:bodyPr/>
                    <a:lstStyle/>
                    <a:p>
                      <a:pPr algn="ctr"/>
                      <a:r>
                        <a:rPr lang="en-US" sz="2400" dirty="0" smtClean="0"/>
                        <a:t>Batches</a:t>
                      </a:r>
                      <a:endParaRPr lang="en-US" sz="2400" dirty="0"/>
                    </a:p>
                  </a:txBody>
                  <a:tcPr/>
                </a:tc>
                <a:tc>
                  <a:txBody>
                    <a:bodyPr/>
                    <a:lstStyle/>
                    <a:p>
                      <a:pPr algn="ctr"/>
                      <a:r>
                        <a:rPr lang="en-US" sz="2400" dirty="0" smtClean="0"/>
                        <a:t>1</a:t>
                      </a:r>
                      <a:endParaRPr lang="en-US" sz="2400" dirty="0"/>
                    </a:p>
                  </a:txBody>
                  <a:tcPr/>
                </a:tc>
                <a:tc>
                  <a:txBody>
                    <a:bodyPr/>
                    <a:lstStyle/>
                    <a:p>
                      <a:pPr algn="ctr"/>
                      <a:r>
                        <a:rPr lang="en-US" sz="2400" dirty="0" smtClean="0"/>
                        <a:t>2</a:t>
                      </a:r>
                      <a:endParaRPr lang="en-US" sz="2400" dirty="0"/>
                    </a:p>
                  </a:txBody>
                  <a:tcPr/>
                </a:tc>
                <a:tc>
                  <a:txBody>
                    <a:bodyPr/>
                    <a:lstStyle/>
                    <a:p>
                      <a:pPr algn="ctr"/>
                      <a:r>
                        <a:rPr lang="en-US" sz="2400" dirty="0" smtClean="0"/>
                        <a:t>3</a:t>
                      </a:r>
                      <a:endParaRPr lang="en-US" sz="2400" dirty="0"/>
                    </a:p>
                  </a:txBody>
                  <a:tcPr/>
                </a:tc>
                <a:tc>
                  <a:txBody>
                    <a:bodyPr/>
                    <a:lstStyle/>
                    <a:p>
                      <a:pPr algn="ctr"/>
                      <a:r>
                        <a:rPr lang="en-US" sz="2400" dirty="0" smtClean="0"/>
                        <a:t>4</a:t>
                      </a:r>
                      <a:endParaRPr lang="en-US" sz="2400" dirty="0"/>
                    </a:p>
                  </a:txBody>
                  <a:tcPr/>
                </a:tc>
                <a:extLst>
                  <a:ext uri="{0D108BD9-81ED-4DB2-BD59-A6C34878D82A}">
                    <a16:rowId xmlns:a16="http://schemas.microsoft.com/office/drawing/2014/main" val="3966035123"/>
                  </a:ext>
                </a:extLst>
              </a:tr>
            </a:tbl>
          </a:graphicData>
        </a:graphic>
      </p:graphicFrame>
    </p:spTree>
    <p:extLst>
      <p:ext uri="{BB962C8B-B14F-4D97-AF65-F5344CB8AC3E}">
        <p14:creationId xmlns:p14="http://schemas.microsoft.com/office/powerpoint/2010/main" val="7672716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022" y="2548463"/>
            <a:ext cx="9068586" cy="2590800"/>
          </a:xfrm>
        </p:spPr>
        <p:txBody>
          <a:bodyPr/>
          <a:lstStyle/>
          <a:p>
            <a:r>
              <a:rPr lang="en-US" sz="2800" b="1" cap="none" dirty="0" smtClean="0">
                <a:latin typeface="Bookman Old Style" panose="02050604050505020204" pitchFamily="18" charset="0"/>
                <a:ea typeface="AlwaysHere" panose="02000603000000000000" pitchFamily="2" charset="0"/>
              </a:rPr>
              <a:t>Jeff’s prized beef jerky sells for 3 pounds for $45.  If Carmella buys 10 pounds of jerky, how much will she pay?</a:t>
            </a: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endParaRPr lang="en-US" sz="2800" b="1" cap="none" dirty="0">
              <a:latin typeface="Bookman Old Style" panose="02050604050505020204" pitchFamily="18" charset="0"/>
              <a:ea typeface="AlwaysHere" panose="02000603000000000000" pitchFamily="2" charset="0"/>
            </a:endParaRPr>
          </a:p>
        </p:txBody>
      </p:sp>
    </p:spTree>
    <p:extLst>
      <p:ext uri="{BB962C8B-B14F-4D97-AF65-F5344CB8AC3E}">
        <p14:creationId xmlns:p14="http://schemas.microsoft.com/office/powerpoint/2010/main" val="11368714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022" y="2548463"/>
            <a:ext cx="9068586" cy="2590800"/>
          </a:xfrm>
        </p:spPr>
        <p:txBody>
          <a:bodyPr/>
          <a:lstStyle/>
          <a:p>
            <a:r>
              <a:rPr lang="en-US" sz="2800" b="1" cap="none" dirty="0" smtClean="0">
                <a:latin typeface="Bookman Old Style" panose="02050604050505020204" pitchFamily="18" charset="0"/>
                <a:ea typeface="AlwaysHere" panose="02000603000000000000" pitchFamily="2" charset="0"/>
              </a:rPr>
              <a:t>Jeff’s prized beef jerky sells for 3 pounds for $45.  If Carmella buys 10 pounds of jerky, how much will she pay?</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solidFill>
                  <a:schemeClr val="accent2">
                    <a:lumMod val="60000"/>
                    <a:lumOff val="40000"/>
                  </a:schemeClr>
                </a:solidFill>
                <a:latin typeface="Bookman Old Style" panose="02050604050505020204" pitchFamily="18" charset="0"/>
                <a:ea typeface="AlwaysHere" panose="02000603000000000000" pitchFamily="2" charset="0"/>
              </a:rPr>
              <a:t>$150</a:t>
            </a: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endParaRPr lang="en-US" sz="2800" b="1" cap="none" dirty="0">
              <a:latin typeface="Bookman Old Style" panose="02050604050505020204" pitchFamily="18" charset="0"/>
              <a:ea typeface="AlwaysHere" panose="02000603000000000000" pitchFamily="2" charset="0"/>
            </a:endParaRPr>
          </a:p>
        </p:txBody>
      </p:sp>
    </p:spTree>
    <p:extLst>
      <p:ext uri="{BB962C8B-B14F-4D97-AF65-F5344CB8AC3E}">
        <p14:creationId xmlns:p14="http://schemas.microsoft.com/office/powerpoint/2010/main" val="14668519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022" y="2548463"/>
            <a:ext cx="9068586" cy="2590800"/>
          </a:xfrm>
        </p:spPr>
        <p:txBody>
          <a:bodyPr/>
          <a:lstStyle/>
          <a:p>
            <a:r>
              <a:rPr lang="en-US" sz="2800" b="1" cap="none" dirty="0" smtClean="0">
                <a:latin typeface="Bookman Old Style" panose="02050604050505020204" pitchFamily="18" charset="0"/>
                <a:ea typeface="AlwaysHere" panose="02000603000000000000" pitchFamily="2" charset="0"/>
              </a:rPr>
              <a:t>Jeff wants you to write the decimal as a fraction in simplest form:</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latin typeface="Bookman Old Style" panose="02050604050505020204" pitchFamily="18" charset="0"/>
                <a:ea typeface="AlwaysHere" panose="02000603000000000000" pitchFamily="2" charset="0"/>
              </a:rPr>
              <a:t>0.6</a:t>
            </a: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endParaRPr lang="en-US" sz="2800" b="1" cap="none" dirty="0">
              <a:latin typeface="Bookman Old Style" panose="02050604050505020204" pitchFamily="18" charset="0"/>
              <a:ea typeface="AlwaysHere" panose="02000603000000000000" pitchFamily="2" charset="0"/>
            </a:endParaRPr>
          </a:p>
        </p:txBody>
      </p:sp>
    </p:spTree>
    <p:extLst>
      <p:ext uri="{BB962C8B-B14F-4D97-AF65-F5344CB8AC3E}">
        <p14:creationId xmlns:p14="http://schemas.microsoft.com/office/powerpoint/2010/main" val="35156335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022" y="2548463"/>
            <a:ext cx="9068586" cy="2590800"/>
          </a:xfrm>
        </p:spPr>
        <p:txBody>
          <a:bodyPr/>
          <a:lstStyle/>
          <a:p>
            <a:r>
              <a:rPr lang="en-US" sz="2800" b="1" cap="none" dirty="0" smtClean="0">
                <a:latin typeface="Bookman Old Style" panose="02050604050505020204" pitchFamily="18" charset="0"/>
                <a:ea typeface="AlwaysHere" panose="02000603000000000000" pitchFamily="2" charset="0"/>
              </a:rPr>
              <a:t>Jeff wants you to write the decimal as a fraction in simplest form:</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latin typeface="Bookman Old Style" panose="02050604050505020204" pitchFamily="18" charset="0"/>
                <a:ea typeface="AlwaysHere" panose="02000603000000000000" pitchFamily="2" charset="0"/>
              </a:rPr>
              <a:t>0.6</a:t>
            </a: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latin typeface="Bookman Old Style" panose="02050604050505020204" pitchFamily="18" charset="0"/>
                <a:ea typeface="AlwaysHere" panose="02000603000000000000" pitchFamily="2" charset="0"/>
              </a:rPr>
              <a:t> </a:t>
            </a:r>
            <a:r>
              <a:rPr lang="en-US" sz="2800" b="1" cap="none" dirty="0" smtClean="0">
                <a:solidFill>
                  <a:schemeClr val="accent2">
                    <a:lumMod val="60000"/>
                    <a:lumOff val="40000"/>
                  </a:schemeClr>
                </a:solidFill>
                <a:latin typeface="Bookman Old Style" panose="02050604050505020204" pitchFamily="18" charset="0"/>
                <a:ea typeface="AlwaysHere" panose="02000603000000000000" pitchFamily="2" charset="0"/>
              </a:rPr>
              <a:t>= 3/5</a:t>
            </a:r>
            <a:endParaRPr lang="en-US" sz="2800" b="1" cap="none" dirty="0">
              <a:latin typeface="Bookman Old Style" panose="02050604050505020204" pitchFamily="18" charset="0"/>
              <a:ea typeface="AlwaysHere" panose="02000603000000000000" pitchFamily="2" charset="0"/>
            </a:endParaRPr>
          </a:p>
        </p:txBody>
      </p:sp>
    </p:spTree>
    <p:extLst>
      <p:ext uri="{BB962C8B-B14F-4D97-AF65-F5344CB8AC3E}">
        <p14:creationId xmlns:p14="http://schemas.microsoft.com/office/powerpoint/2010/main" val="33805258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ctrTitle"/>
              </p:nvPr>
            </p:nvSpPr>
            <p:spPr>
              <a:xfrm>
                <a:off x="1627022" y="2548463"/>
                <a:ext cx="9068586" cy="2590800"/>
              </a:xfrm>
            </p:spPr>
            <p:txBody>
              <a:bodyPr/>
              <a:lstStyle/>
              <a:p>
                <a:r>
                  <a:rPr lang="en-US" sz="2800" b="1" cap="none" dirty="0" smtClean="0">
                    <a:latin typeface="Bookman Old Style" panose="02050604050505020204" pitchFamily="18" charset="0"/>
                    <a:ea typeface="AlwaysHere" panose="02000603000000000000" pitchFamily="2" charset="0"/>
                  </a:rPr>
                  <a:t>Jeff wants you to write the fraction as a decimal:</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14:m>
                  <m:oMathPara xmlns:m="http://schemas.openxmlformats.org/officeDocument/2006/math">
                    <m:oMathParaPr>
                      <m:jc m:val="centerGroup"/>
                    </m:oMathParaPr>
                    <m:oMath xmlns:m="http://schemas.openxmlformats.org/officeDocument/2006/math">
                      <m:f>
                        <m:fPr>
                          <m:ctrlPr>
                            <a:rPr lang="en-US" sz="2800" b="1" i="1" cap="none" smtClean="0">
                              <a:latin typeface="Cambria Math" panose="02040503050406030204" pitchFamily="18" charset="0"/>
                              <a:ea typeface="AlwaysHere" panose="02000603000000000000" pitchFamily="2" charset="0"/>
                            </a:rPr>
                          </m:ctrlPr>
                        </m:fPr>
                        <m:num>
                          <m:r>
                            <a:rPr lang="en-US" sz="2800" b="1" i="1" cap="none" smtClean="0">
                              <a:latin typeface="Cambria Math" panose="02040503050406030204" pitchFamily="18" charset="0"/>
                              <a:ea typeface="AlwaysHere" panose="02000603000000000000" pitchFamily="2" charset="0"/>
                            </a:rPr>
                            <m:t>𝟏𝟏</m:t>
                          </m:r>
                        </m:num>
                        <m:den>
                          <m:r>
                            <a:rPr lang="en-US" sz="2800" b="1" i="1" cap="none" smtClean="0">
                              <a:latin typeface="Cambria Math" panose="02040503050406030204" pitchFamily="18" charset="0"/>
                              <a:ea typeface="AlwaysHere" panose="02000603000000000000" pitchFamily="2" charset="0"/>
                            </a:rPr>
                            <m:t>𝟐𝟎</m:t>
                          </m:r>
                        </m:den>
                      </m:f>
                    </m:oMath>
                  </m:oMathPara>
                </a14:m>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endParaRPr lang="en-US" sz="2800" b="1" cap="none" dirty="0">
                  <a:latin typeface="Bookman Old Style" panose="02050604050505020204" pitchFamily="18" charset="0"/>
                  <a:ea typeface="AlwaysHere" panose="02000603000000000000" pitchFamily="2" charset="0"/>
                </a:endParaRPr>
              </a:p>
            </p:txBody>
          </p:sp>
        </mc:Choice>
        <mc:Fallback>
          <p:sp>
            <p:nvSpPr>
              <p:cNvPr id="2" name="Title 1"/>
              <p:cNvSpPr>
                <a:spLocks noGrp="1" noRot="1" noChangeAspect="1" noMove="1" noResize="1" noEditPoints="1" noAdjustHandles="1" noChangeArrowheads="1" noChangeShapeType="1" noTextEdit="1"/>
              </p:cNvSpPr>
              <p:nvPr>
                <p:ph type="ctrTitle"/>
              </p:nvPr>
            </p:nvSpPr>
            <p:spPr>
              <a:xfrm>
                <a:off x="1627022" y="2548463"/>
                <a:ext cx="9068586" cy="2590800"/>
              </a:xfrm>
              <a:blipFill>
                <a:blip r:embed="rId2"/>
                <a:stretch>
                  <a:fillRect r="-538"/>
                </a:stretch>
              </a:blipFill>
            </p:spPr>
            <p:txBody>
              <a:bodyPr/>
              <a:lstStyle/>
              <a:p>
                <a:r>
                  <a:rPr lang="en-US">
                    <a:noFill/>
                  </a:rPr>
                  <a:t> </a:t>
                </a:r>
              </a:p>
            </p:txBody>
          </p:sp>
        </mc:Fallback>
      </mc:AlternateContent>
    </p:spTree>
    <p:extLst>
      <p:ext uri="{BB962C8B-B14F-4D97-AF65-F5344CB8AC3E}">
        <p14:creationId xmlns:p14="http://schemas.microsoft.com/office/powerpoint/2010/main" val="320691227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ctrTitle"/>
              </p:nvPr>
            </p:nvSpPr>
            <p:spPr>
              <a:xfrm>
                <a:off x="1627022" y="2548463"/>
                <a:ext cx="9068586" cy="2590800"/>
              </a:xfrm>
            </p:spPr>
            <p:txBody>
              <a:bodyPr/>
              <a:lstStyle/>
              <a:p>
                <a:r>
                  <a:rPr lang="en-US" sz="2800" b="1" cap="none" dirty="0" smtClean="0">
                    <a:latin typeface="Bookman Old Style" panose="02050604050505020204" pitchFamily="18" charset="0"/>
                    <a:ea typeface="AlwaysHere" panose="02000603000000000000" pitchFamily="2" charset="0"/>
                  </a:rPr>
                  <a:t>Jeff wants you to write the fraction as a decimal:</a:t>
                </a:r>
                <a:br>
                  <a:rPr lang="en-US" sz="2800" b="1" cap="none" dirty="0" smtClean="0">
                    <a:latin typeface="Bookman Old Style" panose="02050604050505020204" pitchFamily="18" charset="0"/>
                    <a:ea typeface="AlwaysHere" panose="02000603000000000000" pitchFamily="2" charset="0"/>
                  </a:rPr>
                </a:br>
                <a:r>
                  <a:rPr lang="en-US" sz="2800" b="1" cap="none" dirty="0" smtClean="0">
                    <a:latin typeface="Bookman Old Style" panose="02050604050505020204" pitchFamily="18" charset="0"/>
                    <a:ea typeface="AlwaysHere" panose="02000603000000000000" pitchFamily="2" charset="0"/>
                  </a:rPr>
                  <a:t/>
                </a:r>
                <a:br>
                  <a:rPr lang="en-US" sz="2800" b="1" cap="none" dirty="0" smtClean="0">
                    <a:latin typeface="Bookman Old Style" panose="02050604050505020204" pitchFamily="18" charset="0"/>
                    <a:ea typeface="AlwaysHere" panose="02000603000000000000" pitchFamily="2" charset="0"/>
                  </a:rPr>
                </a:br>
                <a14:m>
                  <m:oMathPara xmlns:m="http://schemas.openxmlformats.org/officeDocument/2006/math">
                    <m:oMathParaPr>
                      <m:jc m:val="centerGroup"/>
                    </m:oMathParaPr>
                    <m:oMath xmlns:m="http://schemas.openxmlformats.org/officeDocument/2006/math">
                      <m:f>
                        <m:fPr>
                          <m:ctrlPr>
                            <a:rPr lang="en-US" sz="2800" b="1" i="1" cap="none" smtClean="0">
                              <a:latin typeface="Cambria Math" panose="02040503050406030204" pitchFamily="18" charset="0"/>
                              <a:ea typeface="AlwaysHere" panose="02000603000000000000" pitchFamily="2" charset="0"/>
                            </a:rPr>
                          </m:ctrlPr>
                        </m:fPr>
                        <m:num>
                          <m:r>
                            <a:rPr lang="en-US" sz="2800" b="1" i="1" cap="none" smtClean="0">
                              <a:latin typeface="Cambria Math" panose="02040503050406030204" pitchFamily="18" charset="0"/>
                              <a:ea typeface="AlwaysHere" panose="02000603000000000000" pitchFamily="2" charset="0"/>
                            </a:rPr>
                            <m:t>𝟏𝟏</m:t>
                          </m:r>
                        </m:num>
                        <m:den>
                          <m:r>
                            <a:rPr lang="en-US" sz="2800" b="1" i="1" cap="none" smtClean="0">
                              <a:latin typeface="Cambria Math" panose="02040503050406030204" pitchFamily="18" charset="0"/>
                              <a:ea typeface="AlwaysHere" panose="02000603000000000000" pitchFamily="2" charset="0"/>
                            </a:rPr>
                            <m:t>𝟐𝟎</m:t>
                          </m:r>
                        </m:den>
                      </m:f>
                    </m:oMath>
                  </m:oMathPara>
                </a14:m>
                <a:r>
                  <a:rPr lang="en-US" sz="2800" b="1" cap="none" dirty="0" smtClean="0">
                    <a:latin typeface="Bookman Old Style" panose="02050604050505020204" pitchFamily="18" charset="0"/>
                    <a:ea typeface="AlwaysHere" panose="02000603000000000000" pitchFamily="2" charset="0"/>
                  </a:rPr>
                  <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solidFill>
                      <a:schemeClr val="accent2">
                        <a:lumMod val="60000"/>
                        <a:lumOff val="40000"/>
                      </a:schemeClr>
                    </a:solidFill>
                    <a:latin typeface="Bookman Old Style" panose="02050604050505020204" pitchFamily="18" charset="0"/>
                    <a:ea typeface="AlwaysHere" panose="02000603000000000000" pitchFamily="2" charset="0"/>
                  </a:rPr>
                  <a:t>0.55</a:t>
                </a: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endParaRPr lang="en-US" sz="2800" b="1" cap="none" dirty="0">
                  <a:latin typeface="Bookman Old Style" panose="02050604050505020204" pitchFamily="18" charset="0"/>
                  <a:ea typeface="AlwaysHere" panose="02000603000000000000" pitchFamily="2" charset="0"/>
                </a:endParaRPr>
              </a:p>
            </p:txBody>
          </p:sp>
        </mc:Choice>
        <mc:Fallback>
          <p:sp>
            <p:nvSpPr>
              <p:cNvPr id="2" name="Title 1"/>
              <p:cNvSpPr>
                <a:spLocks noGrp="1" noRot="1" noChangeAspect="1" noMove="1" noResize="1" noEditPoints="1" noAdjustHandles="1" noChangeArrowheads="1" noChangeShapeType="1" noTextEdit="1"/>
              </p:cNvSpPr>
              <p:nvPr>
                <p:ph type="ctrTitle"/>
              </p:nvPr>
            </p:nvSpPr>
            <p:spPr>
              <a:xfrm>
                <a:off x="1627022" y="2548463"/>
                <a:ext cx="9068586" cy="2590800"/>
              </a:xfrm>
              <a:blipFill>
                <a:blip r:embed="rId2"/>
                <a:stretch>
                  <a:fillRect t="-4941" r="-538"/>
                </a:stretch>
              </a:blipFill>
            </p:spPr>
            <p:txBody>
              <a:bodyPr/>
              <a:lstStyle/>
              <a:p>
                <a:r>
                  <a:rPr lang="en-US">
                    <a:noFill/>
                  </a:rPr>
                  <a:t> </a:t>
                </a:r>
              </a:p>
            </p:txBody>
          </p:sp>
        </mc:Fallback>
      </mc:AlternateContent>
    </p:spTree>
    <p:extLst>
      <p:ext uri="{BB962C8B-B14F-4D97-AF65-F5344CB8AC3E}">
        <p14:creationId xmlns:p14="http://schemas.microsoft.com/office/powerpoint/2010/main" val="354361497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022" y="2548463"/>
            <a:ext cx="9068586" cy="2590800"/>
          </a:xfrm>
        </p:spPr>
        <p:txBody>
          <a:bodyPr/>
          <a:lstStyle/>
          <a:p>
            <a:r>
              <a:rPr lang="en-US" sz="2800" b="1" cap="none" dirty="0" smtClean="0">
                <a:latin typeface="Bookman Old Style" panose="02050604050505020204" pitchFamily="18" charset="0"/>
                <a:ea typeface="AlwaysHere" panose="02000603000000000000" pitchFamily="2" charset="0"/>
              </a:rPr>
              <a:t>Jeff wants you to write the percent as a fraction in simplest form:</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latin typeface="Bookman Old Style" panose="02050604050505020204" pitchFamily="18" charset="0"/>
                <a:ea typeface="AlwaysHere" panose="02000603000000000000" pitchFamily="2" charset="0"/>
              </a:rPr>
              <a:t>80%</a:t>
            </a: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endParaRPr lang="en-US" sz="2800" b="1" cap="none" dirty="0">
              <a:latin typeface="Bookman Old Style" panose="02050604050505020204" pitchFamily="18" charset="0"/>
              <a:ea typeface="AlwaysHere" panose="02000603000000000000" pitchFamily="2" charset="0"/>
            </a:endParaRPr>
          </a:p>
        </p:txBody>
      </p:sp>
    </p:spTree>
    <p:extLst>
      <p:ext uri="{BB962C8B-B14F-4D97-AF65-F5344CB8AC3E}">
        <p14:creationId xmlns:p14="http://schemas.microsoft.com/office/powerpoint/2010/main" val="41917871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022" y="2548463"/>
            <a:ext cx="9068586" cy="2590800"/>
          </a:xfrm>
        </p:spPr>
        <p:txBody>
          <a:bodyPr/>
          <a:lstStyle/>
          <a:p>
            <a:r>
              <a:rPr lang="en-US" sz="2800" b="1" cap="none" dirty="0" smtClean="0">
                <a:latin typeface="Bookman Old Style" panose="02050604050505020204" pitchFamily="18" charset="0"/>
                <a:ea typeface="AlwaysHere" panose="02000603000000000000" pitchFamily="2" charset="0"/>
              </a:rPr>
              <a:t>Jeff wants you to write the percent as a fraction in simplest form:</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latin typeface="Bookman Old Style" panose="02050604050505020204" pitchFamily="18" charset="0"/>
                <a:ea typeface="AlwaysHere" panose="02000603000000000000" pitchFamily="2" charset="0"/>
              </a:rPr>
              <a:t>80%</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solidFill>
                  <a:schemeClr val="accent2">
                    <a:lumMod val="60000"/>
                    <a:lumOff val="40000"/>
                  </a:schemeClr>
                </a:solidFill>
                <a:latin typeface="Bookman Old Style" panose="02050604050505020204" pitchFamily="18" charset="0"/>
                <a:ea typeface="AlwaysHere" panose="02000603000000000000" pitchFamily="2" charset="0"/>
              </a:rPr>
              <a:t>4/5</a:t>
            </a: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endParaRPr lang="en-US" sz="2800" b="1" cap="none" dirty="0">
              <a:latin typeface="Bookman Old Style" panose="02050604050505020204" pitchFamily="18" charset="0"/>
              <a:ea typeface="AlwaysHere" panose="02000603000000000000" pitchFamily="2" charset="0"/>
            </a:endParaRPr>
          </a:p>
        </p:txBody>
      </p:sp>
    </p:spTree>
    <p:extLst>
      <p:ext uri="{BB962C8B-B14F-4D97-AF65-F5344CB8AC3E}">
        <p14:creationId xmlns:p14="http://schemas.microsoft.com/office/powerpoint/2010/main" val="22112558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800" b="1" cap="none" dirty="0" smtClean="0">
                <a:latin typeface="Bookman Old Style" panose="02050604050505020204" pitchFamily="18" charset="0"/>
                <a:ea typeface="AlwaysHere" panose="02000603000000000000" pitchFamily="2" charset="0"/>
              </a:rPr>
              <a:t>Jeff grew a flower in his garden that was 4.23 cm tall.  Carmella grew a flower in her garden that was 71.4 cm tall.  </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latin typeface="Bookman Old Style" panose="02050604050505020204" pitchFamily="18" charset="0"/>
                <a:ea typeface="AlwaysHere" panose="02000603000000000000" pitchFamily="2" charset="0"/>
              </a:rPr>
              <a:t>How much taller is Carmella’s flower?</a:t>
            </a:r>
            <a:endParaRPr lang="en-US" sz="2800" b="1" cap="none" dirty="0">
              <a:latin typeface="Bookman Old Style" panose="02050604050505020204" pitchFamily="18" charset="0"/>
              <a:ea typeface="AlwaysHere" panose="02000603000000000000" pitchFamily="2" charset="0"/>
            </a:endParaRPr>
          </a:p>
        </p:txBody>
      </p:sp>
    </p:spTree>
    <p:extLst>
      <p:ext uri="{BB962C8B-B14F-4D97-AF65-F5344CB8AC3E}">
        <p14:creationId xmlns:p14="http://schemas.microsoft.com/office/powerpoint/2010/main" val="144573214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022" y="2548463"/>
            <a:ext cx="9068586" cy="2590800"/>
          </a:xfrm>
        </p:spPr>
        <p:txBody>
          <a:bodyPr/>
          <a:lstStyle/>
          <a:p>
            <a:r>
              <a:rPr lang="en-US" sz="2800" b="1" cap="none" dirty="0" smtClean="0">
                <a:latin typeface="Bookman Old Style" panose="02050604050505020204" pitchFamily="18" charset="0"/>
                <a:ea typeface="AlwaysHere" panose="02000603000000000000" pitchFamily="2" charset="0"/>
              </a:rPr>
              <a:t>Jeff wants you to express the percent as a decimal:</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latin typeface="Bookman Old Style" panose="02050604050505020204" pitchFamily="18" charset="0"/>
                <a:ea typeface="AlwaysHere" panose="02000603000000000000" pitchFamily="2" charset="0"/>
              </a:rPr>
              <a:t>32%</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endParaRPr lang="en-US" sz="2800" b="1" cap="none" dirty="0">
              <a:latin typeface="Bookman Old Style" panose="02050604050505020204" pitchFamily="18" charset="0"/>
              <a:ea typeface="AlwaysHere" panose="02000603000000000000" pitchFamily="2" charset="0"/>
            </a:endParaRPr>
          </a:p>
        </p:txBody>
      </p:sp>
    </p:spTree>
    <p:extLst>
      <p:ext uri="{BB962C8B-B14F-4D97-AF65-F5344CB8AC3E}">
        <p14:creationId xmlns:p14="http://schemas.microsoft.com/office/powerpoint/2010/main" val="63557281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022" y="2548463"/>
            <a:ext cx="9068586" cy="2590800"/>
          </a:xfrm>
        </p:spPr>
        <p:txBody>
          <a:bodyPr/>
          <a:lstStyle/>
          <a:p>
            <a:r>
              <a:rPr lang="en-US" sz="2800" b="1" cap="none" dirty="0" smtClean="0">
                <a:latin typeface="Bookman Old Style" panose="02050604050505020204" pitchFamily="18" charset="0"/>
                <a:ea typeface="AlwaysHere" panose="02000603000000000000" pitchFamily="2" charset="0"/>
              </a:rPr>
              <a:t>Jeff wants you to express the percent as a decimal:</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latin typeface="Bookman Old Style" panose="02050604050505020204" pitchFamily="18" charset="0"/>
                <a:ea typeface="AlwaysHere" panose="02000603000000000000" pitchFamily="2" charset="0"/>
              </a:rPr>
              <a:t>32%</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solidFill>
                  <a:schemeClr val="accent2">
                    <a:lumMod val="60000"/>
                    <a:lumOff val="40000"/>
                  </a:schemeClr>
                </a:solidFill>
                <a:latin typeface="Bookman Old Style" panose="02050604050505020204" pitchFamily="18" charset="0"/>
                <a:ea typeface="AlwaysHere" panose="02000603000000000000" pitchFamily="2" charset="0"/>
              </a:rPr>
              <a:t>0.32</a:t>
            </a: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endParaRPr lang="en-US" sz="2800" b="1" cap="none" dirty="0">
              <a:latin typeface="Bookman Old Style" panose="02050604050505020204" pitchFamily="18" charset="0"/>
              <a:ea typeface="AlwaysHere" panose="02000603000000000000" pitchFamily="2" charset="0"/>
            </a:endParaRPr>
          </a:p>
        </p:txBody>
      </p:sp>
    </p:spTree>
    <p:extLst>
      <p:ext uri="{BB962C8B-B14F-4D97-AF65-F5344CB8AC3E}">
        <p14:creationId xmlns:p14="http://schemas.microsoft.com/office/powerpoint/2010/main" val="20785315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022" y="2548463"/>
            <a:ext cx="9068586" cy="2590800"/>
          </a:xfrm>
        </p:spPr>
        <p:txBody>
          <a:bodyPr/>
          <a:lstStyle/>
          <a:p>
            <a:r>
              <a:rPr lang="en-US" sz="2800" b="1" cap="none" dirty="0" smtClean="0">
                <a:latin typeface="Bookman Old Style" panose="02050604050505020204" pitchFamily="18" charset="0"/>
                <a:ea typeface="AlwaysHere" panose="02000603000000000000" pitchFamily="2" charset="0"/>
              </a:rPr>
              <a:t>Jeff wants you to write the power as a product of the same factor, then solve.</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latin typeface="Bookman Old Style" panose="02050604050505020204" pitchFamily="18" charset="0"/>
                <a:ea typeface="AlwaysHere" panose="02000603000000000000" pitchFamily="2" charset="0"/>
              </a:rPr>
              <a:t>12</a:t>
            </a:r>
            <a:r>
              <a:rPr lang="en-US" sz="2800" b="1" cap="none" baseline="30000" dirty="0" smtClean="0">
                <a:latin typeface="Bookman Old Style" panose="02050604050505020204" pitchFamily="18" charset="0"/>
                <a:ea typeface="AlwaysHere" panose="02000603000000000000" pitchFamily="2" charset="0"/>
              </a:rPr>
              <a:t>4</a:t>
            </a: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endParaRPr lang="en-US" sz="2800" b="1" cap="none" dirty="0">
              <a:latin typeface="Bookman Old Style" panose="02050604050505020204" pitchFamily="18" charset="0"/>
              <a:ea typeface="AlwaysHere" panose="02000603000000000000" pitchFamily="2" charset="0"/>
            </a:endParaRPr>
          </a:p>
        </p:txBody>
      </p:sp>
    </p:spTree>
    <p:extLst>
      <p:ext uri="{BB962C8B-B14F-4D97-AF65-F5344CB8AC3E}">
        <p14:creationId xmlns:p14="http://schemas.microsoft.com/office/powerpoint/2010/main" val="319340247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022" y="2548463"/>
            <a:ext cx="9068586" cy="2590800"/>
          </a:xfrm>
        </p:spPr>
        <p:txBody>
          <a:bodyPr/>
          <a:lstStyle/>
          <a:p>
            <a:r>
              <a:rPr lang="en-US" sz="2800" b="1" cap="none" dirty="0" smtClean="0">
                <a:latin typeface="Bookman Old Style" panose="02050604050505020204" pitchFamily="18" charset="0"/>
                <a:ea typeface="AlwaysHere" panose="02000603000000000000" pitchFamily="2" charset="0"/>
              </a:rPr>
              <a:t>Jeff wants you to write the power as a product of the same factor, then solve.</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latin typeface="Bookman Old Style" panose="02050604050505020204" pitchFamily="18" charset="0"/>
                <a:ea typeface="AlwaysHere" panose="02000603000000000000" pitchFamily="2" charset="0"/>
              </a:rPr>
              <a:t>12</a:t>
            </a:r>
            <a:r>
              <a:rPr lang="en-US" sz="2800" b="1" cap="none" baseline="30000" dirty="0" smtClean="0">
                <a:latin typeface="Bookman Old Style" panose="02050604050505020204" pitchFamily="18" charset="0"/>
                <a:ea typeface="AlwaysHere" panose="02000603000000000000" pitchFamily="2" charset="0"/>
              </a:rPr>
              <a:t>4</a:t>
            </a:r>
            <a:br>
              <a:rPr lang="en-US" sz="2800" b="1" cap="none" baseline="30000" dirty="0" smtClean="0">
                <a:latin typeface="Bookman Old Style" panose="02050604050505020204" pitchFamily="18" charset="0"/>
                <a:ea typeface="AlwaysHere" panose="02000603000000000000" pitchFamily="2" charset="0"/>
              </a:rPr>
            </a:br>
            <a:r>
              <a:rPr lang="en-US" sz="2800" b="1" cap="none" baseline="30000" dirty="0">
                <a:latin typeface="Bookman Old Style" panose="02050604050505020204" pitchFamily="18" charset="0"/>
                <a:ea typeface="AlwaysHere" panose="02000603000000000000" pitchFamily="2" charset="0"/>
              </a:rPr>
              <a:t/>
            </a:r>
            <a:br>
              <a:rPr lang="en-US" sz="2800" b="1" cap="none" baseline="30000" dirty="0">
                <a:latin typeface="Bookman Old Style" panose="02050604050505020204" pitchFamily="18" charset="0"/>
                <a:ea typeface="AlwaysHere" panose="02000603000000000000" pitchFamily="2" charset="0"/>
              </a:rPr>
            </a:br>
            <a:r>
              <a:rPr lang="en-US" sz="2800" b="1" cap="none" dirty="0" smtClean="0">
                <a:solidFill>
                  <a:schemeClr val="accent2">
                    <a:lumMod val="60000"/>
                    <a:lumOff val="40000"/>
                  </a:schemeClr>
                </a:solidFill>
                <a:latin typeface="Bookman Old Style" panose="02050604050505020204" pitchFamily="18" charset="0"/>
                <a:ea typeface="AlwaysHere" panose="02000603000000000000" pitchFamily="2" charset="0"/>
              </a:rPr>
              <a:t>12 x 12 x 12 x 12 = 20,736</a:t>
            </a: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endParaRPr lang="en-US" sz="2800" b="1" cap="none" dirty="0">
              <a:latin typeface="Bookman Old Style" panose="02050604050505020204" pitchFamily="18" charset="0"/>
              <a:ea typeface="AlwaysHere" panose="02000603000000000000" pitchFamily="2" charset="0"/>
            </a:endParaRPr>
          </a:p>
        </p:txBody>
      </p:sp>
    </p:spTree>
    <p:extLst>
      <p:ext uri="{BB962C8B-B14F-4D97-AF65-F5344CB8AC3E}">
        <p14:creationId xmlns:p14="http://schemas.microsoft.com/office/powerpoint/2010/main" val="245495776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022" y="2548463"/>
            <a:ext cx="9068586" cy="2590800"/>
          </a:xfrm>
        </p:spPr>
        <p:txBody>
          <a:bodyPr/>
          <a:lstStyle/>
          <a:p>
            <a:r>
              <a:rPr lang="en-US" sz="2800" b="1" cap="none" dirty="0" smtClean="0">
                <a:latin typeface="Bookman Old Style" panose="02050604050505020204" pitchFamily="18" charset="0"/>
                <a:ea typeface="AlwaysHere" panose="02000603000000000000" pitchFamily="2" charset="0"/>
              </a:rPr>
              <a:t>Jeff wants you to find the value of the expression:</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latin typeface="Bookman Old Style" panose="02050604050505020204" pitchFamily="18" charset="0"/>
                <a:ea typeface="AlwaysHere" panose="02000603000000000000" pitchFamily="2" charset="0"/>
              </a:rPr>
              <a:t>(8 + 2) x 5 + 10</a:t>
            </a: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endParaRPr lang="en-US" sz="2800" b="1" cap="none" dirty="0">
              <a:latin typeface="Bookman Old Style" panose="02050604050505020204" pitchFamily="18" charset="0"/>
              <a:ea typeface="AlwaysHere" panose="02000603000000000000" pitchFamily="2" charset="0"/>
            </a:endParaRPr>
          </a:p>
        </p:txBody>
      </p:sp>
    </p:spTree>
    <p:extLst>
      <p:ext uri="{BB962C8B-B14F-4D97-AF65-F5344CB8AC3E}">
        <p14:creationId xmlns:p14="http://schemas.microsoft.com/office/powerpoint/2010/main" val="163273287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022" y="2548463"/>
            <a:ext cx="9068586" cy="2590800"/>
          </a:xfrm>
        </p:spPr>
        <p:txBody>
          <a:bodyPr/>
          <a:lstStyle/>
          <a:p>
            <a:r>
              <a:rPr lang="en-US" sz="2800" b="1" cap="none" dirty="0" smtClean="0">
                <a:latin typeface="Bookman Old Style" panose="02050604050505020204" pitchFamily="18" charset="0"/>
                <a:ea typeface="AlwaysHere" panose="02000603000000000000" pitchFamily="2" charset="0"/>
              </a:rPr>
              <a:t>Jeff wants you to find the value of the expression:</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latin typeface="Bookman Old Style" panose="02050604050505020204" pitchFamily="18" charset="0"/>
                <a:ea typeface="AlwaysHere" panose="02000603000000000000" pitchFamily="2" charset="0"/>
              </a:rPr>
              <a:t>(8 + 2) x 5 + 10</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solidFill>
                  <a:schemeClr val="accent2">
                    <a:lumMod val="60000"/>
                    <a:lumOff val="40000"/>
                  </a:schemeClr>
                </a:solidFill>
                <a:latin typeface="Bookman Old Style" panose="02050604050505020204" pitchFamily="18" charset="0"/>
                <a:ea typeface="AlwaysHere" panose="02000603000000000000" pitchFamily="2" charset="0"/>
              </a:rPr>
              <a:t>60</a:t>
            </a: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endParaRPr lang="en-US" sz="2800" b="1" cap="none" dirty="0">
              <a:latin typeface="Bookman Old Style" panose="02050604050505020204" pitchFamily="18" charset="0"/>
              <a:ea typeface="AlwaysHere" panose="02000603000000000000" pitchFamily="2" charset="0"/>
            </a:endParaRPr>
          </a:p>
        </p:txBody>
      </p:sp>
    </p:spTree>
    <p:extLst>
      <p:ext uri="{BB962C8B-B14F-4D97-AF65-F5344CB8AC3E}">
        <p14:creationId xmlns:p14="http://schemas.microsoft.com/office/powerpoint/2010/main" val="168638943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022" y="2548463"/>
            <a:ext cx="9068586" cy="2590800"/>
          </a:xfrm>
        </p:spPr>
        <p:txBody>
          <a:bodyPr/>
          <a:lstStyle/>
          <a:p>
            <a:r>
              <a:rPr lang="en-US" sz="2800" b="1" cap="none" dirty="0" smtClean="0">
                <a:latin typeface="Bookman Old Style" panose="02050604050505020204" pitchFamily="18" charset="0"/>
                <a:ea typeface="AlwaysHere" panose="02000603000000000000" pitchFamily="2" charset="0"/>
              </a:rPr>
              <a:t>Jeff wants you to find the value of the expression:</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latin typeface="Bookman Old Style" panose="02050604050505020204" pitchFamily="18" charset="0"/>
                <a:ea typeface="AlwaysHere" panose="02000603000000000000" pitchFamily="2" charset="0"/>
              </a:rPr>
              <a:t>48 ÷ 12 x 4</a:t>
            </a:r>
            <a:r>
              <a:rPr lang="en-US" sz="2800" b="1" cap="none" baseline="30000" dirty="0" smtClean="0">
                <a:latin typeface="Bookman Old Style" panose="02050604050505020204" pitchFamily="18" charset="0"/>
                <a:ea typeface="AlwaysHere" panose="02000603000000000000" pitchFamily="2" charset="0"/>
              </a:rPr>
              <a:t>3</a:t>
            </a: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endParaRPr lang="en-US" sz="2800" b="1" cap="none" dirty="0">
              <a:latin typeface="Bookman Old Style" panose="02050604050505020204" pitchFamily="18" charset="0"/>
              <a:ea typeface="AlwaysHere" panose="02000603000000000000" pitchFamily="2" charset="0"/>
            </a:endParaRPr>
          </a:p>
        </p:txBody>
      </p:sp>
    </p:spTree>
    <p:extLst>
      <p:ext uri="{BB962C8B-B14F-4D97-AF65-F5344CB8AC3E}">
        <p14:creationId xmlns:p14="http://schemas.microsoft.com/office/powerpoint/2010/main" val="299855086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022" y="2548463"/>
            <a:ext cx="9068586" cy="2590800"/>
          </a:xfrm>
        </p:spPr>
        <p:txBody>
          <a:bodyPr/>
          <a:lstStyle/>
          <a:p>
            <a:r>
              <a:rPr lang="en-US" sz="2800" b="1" cap="none" dirty="0" smtClean="0">
                <a:latin typeface="Bookman Old Style" panose="02050604050505020204" pitchFamily="18" charset="0"/>
                <a:ea typeface="AlwaysHere" panose="02000603000000000000" pitchFamily="2" charset="0"/>
              </a:rPr>
              <a:t>Jeff wants you to find the value of the expression:</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latin typeface="Bookman Old Style" panose="02050604050505020204" pitchFamily="18" charset="0"/>
                <a:ea typeface="AlwaysHere" panose="02000603000000000000" pitchFamily="2" charset="0"/>
              </a:rPr>
              <a:t>48 ÷ 12 x 4</a:t>
            </a:r>
            <a:r>
              <a:rPr lang="en-US" sz="2800" b="1" cap="none" baseline="30000" dirty="0" smtClean="0">
                <a:latin typeface="Bookman Old Style" panose="02050604050505020204" pitchFamily="18" charset="0"/>
                <a:ea typeface="AlwaysHere" panose="02000603000000000000" pitchFamily="2" charset="0"/>
              </a:rPr>
              <a:t>3</a:t>
            </a:r>
            <a:br>
              <a:rPr lang="en-US" sz="2800" b="1" cap="none" baseline="30000" dirty="0" smtClean="0">
                <a:latin typeface="Bookman Old Style" panose="02050604050505020204" pitchFamily="18" charset="0"/>
                <a:ea typeface="AlwaysHere" panose="02000603000000000000" pitchFamily="2" charset="0"/>
              </a:rPr>
            </a:br>
            <a:r>
              <a:rPr lang="en-US" sz="2800" b="1" cap="none" baseline="30000" dirty="0">
                <a:latin typeface="Bookman Old Style" panose="02050604050505020204" pitchFamily="18" charset="0"/>
                <a:ea typeface="AlwaysHere" panose="02000603000000000000" pitchFamily="2" charset="0"/>
              </a:rPr>
              <a:t/>
            </a:r>
            <a:br>
              <a:rPr lang="en-US" sz="2800" b="1" cap="none" baseline="30000" dirty="0">
                <a:latin typeface="Bookman Old Style" panose="02050604050505020204" pitchFamily="18" charset="0"/>
                <a:ea typeface="AlwaysHere" panose="02000603000000000000" pitchFamily="2" charset="0"/>
              </a:rPr>
            </a:br>
            <a:r>
              <a:rPr lang="en-US" sz="2800" b="1" cap="none" dirty="0" smtClean="0">
                <a:solidFill>
                  <a:schemeClr val="accent2">
                    <a:lumMod val="60000"/>
                    <a:lumOff val="40000"/>
                  </a:schemeClr>
                </a:solidFill>
                <a:latin typeface="Bookman Old Style" panose="02050604050505020204" pitchFamily="18" charset="0"/>
                <a:ea typeface="AlwaysHere" panose="02000603000000000000" pitchFamily="2" charset="0"/>
              </a:rPr>
              <a:t>256</a:t>
            </a: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endParaRPr lang="en-US" sz="2800" b="1" cap="none" dirty="0">
              <a:latin typeface="Bookman Old Style" panose="02050604050505020204" pitchFamily="18" charset="0"/>
              <a:ea typeface="AlwaysHere" panose="02000603000000000000" pitchFamily="2" charset="0"/>
            </a:endParaRPr>
          </a:p>
        </p:txBody>
      </p:sp>
    </p:spTree>
    <p:extLst>
      <p:ext uri="{BB962C8B-B14F-4D97-AF65-F5344CB8AC3E}">
        <p14:creationId xmlns:p14="http://schemas.microsoft.com/office/powerpoint/2010/main" val="278431672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022" y="2548463"/>
            <a:ext cx="9068586" cy="2590800"/>
          </a:xfrm>
        </p:spPr>
        <p:txBody>
          <a:bodyPr/>
          <a:lstStyle/>
          <a:p>
            <a:r>
              <a:rPr lang="en-US" sz="2800" b="1" cap="none" dirty="0" smtClean="0">
                <a:latin typeface="Bookman Old Style" panose="02050604050505020204" pitchFamily="18" charset="0"/>
                <a:ea typeface="AlwaysHere" panose="02000603000000000000" pitchFamily="2" charset="0"/>
              </a:rPr>
              <a:t>Jeff wants you to evaluate the expression if a = 10 and b = 3</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latin typeface="Bookman Old Style" panose="02050604050505020204" pitchFamily="18" charset="0"/>
                <a:ea typeface="AlwaysHere" panose="02000603000000000000" pitchFamily="2" charset="0"/>
              </a:rPr>
              <a:t>4a + 5b</a:t>
            </a: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endParaRPr lang="en-US" sz="2800" b="1" cap="none" dirty="0">
              <a:latin typeface="Bookman Old Style" panose="02050604050505020204" pitchFamily="18" charset="0"/>
              <a:ea typeface="AlwaysHere" panose="02000603000000000000" pitchFamily="2" charset="0"/>
            </a:endParaRPr>
          </a:p>
        </p:txBody>
      </p:sp>
    </p:spTree>
    <p:extLst>
      <p:ext uri="{BB962C8B-B14F-4D97-AF65-F5344CB8AC3E}">
        <p14:creationId xmlns:p14="http://schemas.microsoft.com/office/powerpoint/2010/main" val="93475909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022" y="2548463"/>
            <a:ext cx="9068586" cy="2590800"/>
          </a:xfrm>
        </p:spPr>
        <p:txBody>
          <a:bodyPr/>
          <a:lstStyle/>
          <a:p>
            <a:r>
              <a:rPr lang="en-US" sz="2800" b="1" cap="none" dirty="0" smtClean="0">
                <a:latin typeface="Bookman Old Style" panose="02050604050505020204" pitchFamily="18" charset="0"/>
                <a:ea typeface="AlwaysHere" panose="02000603000000000000" pitchFamily="2" charset="0"/>
              </a:rPr>
              <a:t>Jeff wants you to evaluate the expression if a = 10 and b = 3</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latin typeface="Bookman Old Style" panose="02050604050505020204" pitchFamily="18" charset="0"/>
                <a:ea typeface="AlwaysHere" panose="02000603000000000000" pitchFamily="2" charset="0"/>
              </a:rPr>
              <a:t>4a + 5b</a:t>
            </a: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solidFill>
                  <a:schemeClr val="accent2">
                    <a:lumMod val="60000"/>
                    <a:lumOff val="40000"/>
                  </a:schemeClr>
                </a:solidFill>
                <a:latin typeface="Bookman Old Style" panose="02050604050505020204" pitchFamily="18" charset="0"/>
                <a:ea typeface="AlwaysHere" panose="02000603000000000000" pitchFamily="2" charset="0"/>
              </a:rPr>
              <a:t>55</a:t>
            </a:r>
            <a:endParaRPr lang="en-US" sz="2800" b="1" cap="none" dirty="0">
              <a:latin typeface="Bookman Old Style" panose="02050604050505020204" pitchFamily="18" charset="0"/>
              <a:ea typeface="AlwaysHere" panose="02000603000000000000" pitchFamily="2" charset="0"/>
            </a:endParaRPr>
          </a:p>
        </p:txBody>
      </p:sp>
    </p:spTree>
    <p:extLst>
      <p:ext uri="{BB962C8B-B14F-4D97-AF65-F5344CB8AC3E}">
        <p14:creationId xmlns:p14="http://schemas.microsoft.com/office/powerpoint/2010/main" val="19567114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800" b="1" cap="none" dirty="0" smtClean="0">
                <a:latin typeface="Bookman Old Style" panose="02050604050505020204" pitchFamily="18" charset="0"/>
                <a:ea typeface="AlwaysHere" panose="02000603000000000000" pitchFamily="2" charset="0"/>
              </a:rPr>
              <a:t>Jeff grew a flower in his garden that was 4.23 cm tall.  Carmella grew a flower in her garden that was 71.4 cm tall.  </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latin typeface="Bookman Old Style" panose="02050604050505020204" pitchFamily="18" charset="0"/>
                <a:ea typeface="AlwaysHere" panose="02000603000000000000" pitchFamily="2" charset="0"/>
              </a:rPr>
              <a:t>How much taller is Carmella’s flower?</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solidFill>
                  <a:schemeClr val="accent2">
                    <a:lumMod val="60000"/>
                    <a:lumOff val="40000"/>
                  </a:schemeClr>
                </a:solidFill>
                <a:latin typeface="Bookman Old Style" panose="02050604050505020204" pitchFamily="18" charset="0"/>
                <a:ea typeface="AlwaysHere" panose="02000603000000000000" pitchFamily="2" charset="0"/>
              </a:rPr>
              <a:t>67.17 cm taller</a:t>
            </a:r>
            <a:endParaRPr lang="en-US" sz="2800" b="1" cap="none" dirty="0">
              <a:latin typeface="Bookman Old Style" panose="02050604050505020204" pitchFamily="18" charset="0"/>
              <a:ea typeface="AlwaysHere" panose="02000603000000000000" pitchFamily="2" charset="0"/>
            </a:endParaRPr>
          </a:p>
        </p:txBody>
      </p:sp>
    </p:spTree>
    <p:extLst>
      <p:ext uri="{BB962C8B-B14F-4D97-AF65-F5344CB8AC3E}">
        <p14:creationId xmlns:p14="http://schemas.microsoft.com/office/powerpoint/2010/main" val="399243275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022" y="2548463"/>
            <a:ext cx="9068586" cy="2590800"/>
          </a:xfrm>
        </p:spPr>
        <p:txBody>
          <a:bodyPr/>
          <a:lstStyle/>
          <a:p>
            <a:r>
              <a:rPr lang="en-US" sz="2800" b="1" cap="none" dirty="0" smtClean="0">
                <a:latin typeface="Bookman Old Style" panose="02050604050505020204" pitchFamily="18" charset="0"/>
                <a:ea typeface="AlwaysHere" panose="02000603000000000000" pitchFamily="2" charset="0"/>
              </a:rPr>
              <a:t>Jeff wants you to translate the word phrase into an expression:</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latin typeface="Bookman Old Style" panose="02050604050505020204" pitchFamily="18" charset="0"/>
                <a:ea typeface="AlwaysHere" panose="02000603000000000000" pitchFamily="2" charset="0"/>
              </a:rPr>
              <a:t>1,064 less than a number x</a:t>
            </a: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endParaRPr lang="en-US" sz="2800" b="1" cap="none" dirty="0">
              <a:latin typeface="Bookman Old Style" panose="02050604050505020204" pitchFamily="18" charset="0"/>
              <a:ea typeface="AlwaysHere" panose="02000603000000000000" pitchFamily="2" charset="0"/>
            </a:endParaRPr>
          </a:p>
        </p:txBody>
      </p:sp>
    </p:spTree>
    <p:extLst>
      <p:ext uri="{BB962C8B-B14F-4D97-AF65-F5344CB8AC3E}">
        <p14:creationId xmlns:p14="http://schemas.microsoft.com/office/powerpoint/2010/main" val="421549731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022" y="2548463"/>
            <a:ext cx="9068586" cy="2590800"/>
          </a:xfrm>
        </p:spPr>
        <p:txBody>
          <a:bodyPr/>
          <a:lstStyle/>
          <a:p>
            <a:r>
              <a:rPr lang="en-US" sz="2800" b="1" cap="none" dirty="0" smtClean="0">
                <a:latin typeface="Bookman Old Style" panose="02050604050505020204" pitchFamily="18" charset="0"/>
                <a:ea typeface="AlwaysHere" panose="02000603000000000000" pitchFamily="2" charset="0"/>
              </a:rPr>
              <a:t>Jeff wants you to translate the word phrase into an expression:</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latin typeface="Bookman Old Style" panose="02050604050505020204" pitchFamily="18" charset="0"/>
                <a:ea typeface="AlwaysHere" panose="02000603000000000000" pitchFamily="2" charset="0"/>
              </a:rPr>
              <a:t>1,064 less than a number x</a:t>
            </a:r>
            <a:br>
              <a:rPr lang="en-US" sz="2800" b="1" cap="none" dirty="0" smtClean="0">
                <a:latin typeface="Bookman Old Style" panose="02050604050505020204" pitchFamily="18" charset="0"/>
                <a:ea typeface="AlwaysHere" panose="02000603000000000000" pitchFamily="2" charset="0"/>
              </a:rPr>
            </a:br>
            <a:r>
              <a:rPr lang="en-US" sz="2800" b="1" cap="none" dirty="0">
                <a:solidFill>
                  <a:schemeClr val="accent2">
                    <a:lumMod val="60000"/>
                    <a:lumOff val="40000"/>
                  </a:schemeClr>
                </a:solidFill>
                <a:latin typeface="Bookman Old Style" panose="02050604050505020204" pitchFamily="18" charset="0"/>
                <a:ea typeface="AlwaysHere" panose="02000603000000000000" pitchFamily="2" charset="0"/>
              </a:rPr>
              <a:t/>
            </a:r>
            <a:br>
              <a:rPr lang="en-US" sz="2800" b="1" cap="none" dirty="0">
                <a:solidFill>
                  <a:schemeClr val="accent2">
                    <a:lumMod val="60000"/>
                    <a:lumOff val="40000"/>
                  </a:schemeClr>
                </a:solidFill>
                <a:latin typeface="Bookman Old Style" panose="02050604050505020204" pitchFamily="18" charset="0"/>
                <a:ea typeface="AlwaysHere" panose="02000603000000000000" pitchFamily="2" charset="0"/>
              </a:rPr>
            </a:br>
            <a:r>
              <a:rPr lang="en-US" sz="2800" b="1" cap="none" dirty="0" err="1" smtClean="0">
                <a:solidFill>
                  <a:schemeClr val="accent2">
                    <a:lumMod val="60000"/>
                    <a:lumOff val="40000"/>
                  </a:schemeClr>
                </a:solidFill>
                <a:latin typeface="Bookman Old Style" panose="02050604050505020204" pitchFamily="18" charset="0"/>
                <a:ea typeface="AlwaysHere" panose="02000603000000000000" pitchFamily="2" charset="0"/>
              </a:rPr>
              <a:t>x</a:t>
            </a:r>
            <a:r>
              <a:rPr lang="en-US" sz="2800" b="1" cap="none" dirty="0" smtClean="0">
                <a:solidFill>
                  <a:schemeClr val="accent2">
                    <a:lumMod val="60000"/>
                    <a:lumOff val="40000"/>
                  </a:schemeClr>
                </a:solidFill>
                <a:latin typeface="Bookman Old Style" panose="02050604050505020204" pitchFamily="18" charset="0"/>
                <a:ea typeface="AlwaysHere" panose="02000603000000000000" pitchFamily="2" charset="0"/>
              </a:rPr>
              <a:t> – 1,064</a:t>
            </a: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endParaRPr lang="en-US" sz="2800" b="1" cap="none" dirty="0">
              <a:latin typeface="Bookman Old Style" panose="02050604050505020204" pitchFamily="18" charset="0"/>
              <a:ea typeface="AlwaysHere" panose="02000603000000000000" pitchFamily="2" charset="0"/>
            </a:endParaRPr>
          </a:p>
        </p:txBody>
      </p:sp>
    </p:spTree>
    <p:extLst>
      <p:ext uri="{BB962C8B-B14F-4D97-AF65-F5344CB8AC3E}">
        <p14:creationId xmlns:p14="http://schemas.microsoft.com/office/powerpoint/2010/main" val="403409080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022" y="2548463"/>
            <a:ext cx="9068586" cy="2590800"/>
          </a:xfrm>
        </p:spPr>
        <p:txBody>
          <a:bodyPr/>
          <a:lstStyle/>
          <a:p>
            <a:r>
              <a:rPr lang="en-US" sz="2800" b="1" cap="none" dirty="0" smtClean="0">
                <a:latin typeface="Bookman Old Style" panose="02050604050505020204" pitchFamily="18" charset="0"/>
                <a:ea typeface="AlwaysHere" panose="02000603000000000000" pitchFamily="2" charset="0"/>
              </a:rPr>
              <a:t>Jeff wants you to translate the word phrase into an expression:</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latin typeface="Bookman Old Style" panose="02050604050505020204" pitchFamily="18" charset="0"/>
                <a:ea typeface="AlwaysHere" panose="02000603000000000000" pitchFamily="2" charset="0"/>
              </a:rPr>
              <a:t>10 times the number of fish John caught</a:t>
            </a: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endParaRPr lang="en-US" sz="2800" b="1" cap="none" dirty="0">
              <a:latin typeface="Bookman Old Style" panose="02050604050505020204" pitchFamily="18" charset="0"/>
              <a:ea typeface="AlwaysHere" panose="02000603000000000000" pitchFamily="2" charset="0"/>
            </a:endParaRPr>
          </a:p>
        </p:txBody>
      </p:sp>
    </p:spTree>
    <p:extLst>
      <p:ext uri="{BB962C8B-B14F-4D97-AF65-F5344CB8AC3E}">
        <p14:creationId xmlns:p14="http://schemas.microsoft.com/office/powerpoint/2010/main" val="341378862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022" y="2548463"/>
            <a:ext cx="9068586" cy="2590800"/>
          </a:xfrm>
        </p:spPr>
        <p:txBody>
          <a:bodyPr/>
          <a:lstStyle/>
          <a:p>
            <a:r>
              <a:rPr lang="en-US" sz="2800" b="1" cap="none" dirty="0" smtClean="0">
                <a:latin typeface="Bookman Old Style" panose="02050604050505020204" pitchFamily="18" charset="0"/>
                <a:ea typeface="AlwaysHere" panose="02000603000000000000" pitchFamily="2" charset="0"/>
              </a:rPr>
              <a:t>Jeff wants you to translate the word phrase into an expression:</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latin typeface="Bookman Old Style" panose="02050604050505020204" pitchFamily="18" charset="0"/>
                <a:ea typeface="AlwaysHere" panose="02000603000000000000" pitchFamily="2" charset="0"/>
              </a:rPr>
              <a:t>10 times the number of fish John caught</a:t>
            </a: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latin typeface="Bookman Old Style" panose="02050604050505020204" pitchFamily="18" charset="0"/>
                <a:ea typeface="AlwaysHere" panose="02000603000000000000" pitchFamily="2" charset="0"/>
              </a:rPr>
              <a:t/>
            </a:r>
            <a:br>
              <a:rPr lang="en-US" sz="2800" b="1" cap="none" dirty="0" smtClean="0">
                <a:latin typeface="Bookman Old Style" panose="02050604050505020204" pitchFamily="18" charset="0"/>
                <a:ea typeface="AlwaysHere" panose="02000603000000000000" pitchFamily="2" charset="0"/>
              </a:rPr>
            </a:br>
            <a:r>
              <a:rPr lang="en-US" sz="2800" b="1" cap="none" dirty="0" smtClean="0">
                <a:solidFill>
                  <a:schemeClr val="accent2">
                    <a:lumMod val="60000"/>
                    <a:lumOff val="40000"/>
                  </a:schemeClr>
                </a:solidFill>
                <a:latin typeface="Bookman Old Style" panose="02050604050505020204" pitchFamily="18" charset="0"/>
                <a:ea typeface="AlwaysHere" panose="02000603000000000000" pitchFamily="2" charset="0"/>
              </a:rPr>
              <a:t>10n</a:t>
            </a:r>
            <a:endParaRPr lang="en-US" sz="2800" b="1" cap="none" dirty="0">
              <a:latin typeface="Bookman Old Style" panose="02050604050505020204" pitchFamily="18" charset="0"/>
              <a:ea typeface="AlwaysHere" panose="02000603000000000000" pitchFamily="2" charset="0"/>
            </a:endParaRPr>
          </a:p>
        </p:txBody>
      </p:sp>
    </p:spTree>
    <p:extLst>
      <p:ext uri="{BB962C8B-B14F-4D97-AF65-F5344CB8AC3E}">
        <p14:creationId xmlns:p14="http://schemas.microsoft.com/office/powerpoint/2010/main" val="417514129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022" y="2548463"/>
            <a:ext cx="9068586" cy="2590800"/>
          </a:xfrm>
        </p:spPr>
        <p:txBody>
          <a:bodyPr/>
          <a:lstStyle/>
          <a:p>
            <a:r>
              <a:rPr lang="en-US" sz="2800" b="1" cap="none" dirty="0" smtClean="0">
                <a:latin typeface="Bookman Old Style" panose="02050604050505020204" pitchFamily="18" charset="0"/>
                <a:ea typeface="AlwaysHere" panose="02000603000000000000" pitchFamily="2" charset="0"/>
              </a:rPr>
              <a:t>Jeff wants you to use the distributive property to rewrite the algebraic expression:</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latin typeface="Bookman Old Style" panose="02050604050505020204" pitchFamily="18" charset="0"/>
                <a:ea typeface="AlwaysHere" panose="02000603000000000000" pitchFamily="2" charset="0"/>
              </a:rPr>
              <a:t>4(c + 4)</a:t>
            </a: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endParaRPr lang="en-US" sz="2800" b="1" cap="none" dirty="0">
              <a:latin typeface="Bookman Old Style" panose="02050604050505020204" pitchFamily="18" charset="0"/>
              <a:ea typeface="AlwaysHere" panose="02000603000000000000" pitchFamily="2" charset="0"/>
            </a:endParaRPr>
          </a:p>
        </p:txBody>
      </p:sp>
    </p:spTree>
    <p:extLst>
      <p:ext uri="{BB962C8B-B14F-4D97-AF65-F5344CB8AC3E}">
        <p14:creationId xmlns:p14="http://schemas.microsoft.com/office/powerpoint/2010/main" val="344238876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022" y="2548463"/>
            <a:ext cx="9068586" cy="2590800"/>
          </a:xfrm>
        </p:spPr>
        <p:txBody>
          <a:bodyPr/>
          <a:lstStyle/>
          <a:p>
            <a:r>
              <a:rPr lang="en-US" sz="2800" b="1" cap="none" dirty="0" smtClean="0">
                <a:latin typeface="Bookman Old Style" panose="02050604050505020204" pitchFamily="18" charset="0"/>
                <a:ea typeface="AlwaysHere" panose="02000603000000000000" pitchFamily="2" charset="0"/>
              </a:rPr>
              <a:t>Jeff wants you to use the distributive property to rewrite the algebraic expression:</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latin typeface="Bookman Old Style" panose="02050604050505020204" pitchFamily="18" charset="0"/>
                <a:ea typeface="AlwaysHere" panose="02000603000000000000" pitchFamily="2" charset="0"/>
              </a:rPr>
              <a:t>4(c + 4)</a:t>
            </a: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latin typeface="Bookman Old Style" panose="02050604050505020204" pitchFamily="18" charset="0"/>
                <a:ea typeface="AlwaysHere" panose="02000603000000000000" pitchFamily="2" charset="0"/>
              </a:rPr>
              <a:t/>
            </a:r>
            <a:br>
              <a:rPr lang="en-US" sz="2800" b="1" cap="none" dirty="0" smtClean="0">
                <a:latin typeface="Bookman Old Style" panose="02050604050505020204" pitchFamily="18" charset="0"/>
                <a:ea typeface="AlwaysHere" panose="02000603000000000000" pitchFamily="2" charset="0"/>
              </a:rPr>
            </a:br>
            <a:r>
              <a:rPr lang="en-US" sz="2800" b="1" cap="none" dirty="0" smtClean="0">
                <a:solidFill>
                  <a:schemeClr val="accent2">
                    <a:lumMod val="60000"/>
                    <a:lumOff val="40000"/>
                  </a:schemeClr>
                </a:solidFill>
                <a:latin typeface="Bookman Old Style" panose="02050604050505020204" pitchFamily="18" charset="0"/>
                <a:ea typeface="AlwaysHere" panose="02000603000000000000" pitchFamily="2" charset="0"/>
              </a:rPr>
              <a:t>4c + 16</a:t>
            </a:r>
            <a:endParaRPr lang="en-US" sz="2800" b="1" cap="none" dirty="0">
              <a:latin typeface="Bookman Old Style" panose="02050604050505020204" pitchFamily="18" charset="0"/>
              <a:ea typeface="AlwaysHere" panose="02000603000000000000" pitchFamily="2" charset="0"/>
            </a:endParaRPr>
          </a:p>
        </p:txBody>
      </p:sp>
    </p:spTree>
    <p:extLst>
      <p:ext uri="{BB962C8B-B14F-4D97-AF65-F5344CB8AC3E}">
        <p14:creationId xmlns:p14="http://schemas.microsoft.com/office/powerpoint/2010/main" val="27176472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800" b="1" cap="none" dirty="0" smtClean="0">
                <a:latin typeface="Bookman Old Style" panose="02050604050505020204" pitchFamily="18" charset="0"/>
                <a:ea typeface="AlwaysHere" panose="02000603000000000000" pitchFamily="2" charset="0"/>
              </a:rPr>
              <a:t>Jeff buys slices of cheese that cost $0.65.  If he buys 13 of them, how much will the cheese cost before tax?</a:t>
            </a:r>
            <a:endParaRPr lang="en-US" sz="2800" b="1" cap="none" dirty="0">
              <a:latin typeface="Bookman Old Style" panose="02050604050505020204" pitchFamily="18" charset="0"/>
              <a:ea typeface="AlwaysHere" panose="02000603000000000000" pitchFamily="2" charset="0"/>
            </a:endParaRPr>
          </a:p>
        </p:txBody>
      </p:sp>
    </p:spTree>
    <p:extLst>
      <p:ext uri="{BB962C8B-B14F-4D97-AF65-F5344CB8AC3E}">
        <p14:creationId xmlns:p14="http://schemas.microsoft.com/office/powerpoint/2010/main" val="30646839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800" b="1" cap="none" dirty="0" smtClean="0">
                <a:latin typeface="Bookman Old Style" panose="02050604050505020204" pitchFamily="18" charset="0"/>
                <a:ea typeface="AlwaysHere" panose="02000603000000000000" pitchFamily="2" charset="0"/>
              </a:rPr>
              <a:t>Jeff buys slices of cheese that cost $0.65.  If he buys 13 of them, how much will the cheese cost before tax?</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solidFill>
                  <a:schemeClr val="accent2">
                    <a:lumMod val="60000"/>
                    <a:lumOff val="40000"/>
                  </a:schemeClr>
                </a:solidFill>
                <a:latin typeface="Bookman Old Style" panose="02050604050505020204" pitchFamily="18" charset="0"/>
                <a:ea typeface="AlwaysHere" panose="02000603000000000000" pitchFamily="2" charset="0"/>
              </a:rPr>
              <a:t>$8.45</a:t>
            </a:r>
            <a:endParaRPr lang="en-US" sz="2800" b="1" cap="none" dirty="0">
              <a:latin typeface="Bookman Old Style" panose="02050604050505020204" pitchFamily="18" charset="0"/>
              <a:ea typeface="AlwaysHere" panose="02000603000000000000" pitchFamily="2" charset="0"/>
            </a:endParaRPr>
          </a:p>
        </p:txBody>
      </p:sp>
    </p:spTree>
    <p:extLst>
      <p:ext uri="{BB962C8B-B14F-4D97-AF65-F5344CB8AC3E}">
        <p14:creationId xmlns:p14="http://schemas.microsoft.com/office/powerpoint/2010/main" val="5810733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022" y="2548463"/>
            <a:ext cx="9068586" cy="2590800"/>
          </a:xfrm>
        </p:spPr>
        <p:txBody>
          <a:bodyPr/>
          <a:lstStyle/>
          <a:p>
            <a:r>
              <a:rPr lang="en-US" sz="2800" b="1" cap="none" dirty="0" smtClean="0">
                <a:latin typeface="Bookman Old Style" panose="02050604050505020204" pitchFamily="18" charset="0"/>
                <a:ea typeface="AlwaysHere" panose="02000603000000000000" pitchFamily="2" charset="0"/>
              </a:rPr>
              <a:t>Jeff wants to buy some cans of beans.  Brand A costs $2.39 per can and Brand B costs $1.93 per can.</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latin typeface="Bookman Old Style" panose="02050604050505020204" pitchFamily="18" charset="0"/>
                <a:ea typeface="AlwaysHere" panose="02000603000000000000" pitchFamily="2" charset="0"/>
              </a:rPr>
              <a:t>Which costs more, 10 cans of Brand A or 12 cans of Brand B?</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latin typeface="Bookman Old Style" panose="02050604050505020204" pitchFamily="18" charset="0"/>
                <a:ea typeface="AlwaysHere" panose="02000603000000000000" pitchFamily="2" charset="0"/>
              </a:rPr>
              <a:t>What is the difference?</a:t>
            </a:r>
            <a:endParaRPr lang="en-US" sz="2800" b="1" cap="none" dirty="0">
              <a:latin typeface="Bookman Old Style" panose="02050604050505020204" pitchFamily="18" charset="0"/>
              <a:ea typeface="AlwaysHere" panose="02000603000000000000" pitchFamily="2" charset="0"/>
            </a:endParaRPr>
          </a:p>
        </p:txBody>
      </p:sp>
    </p:spTree>
    <p:extLst>
      <p:ext uri="{BB962C8B-B14F-4D97-AF65-F5344CB8AC3E}">
        <p14:creationId xmlns:p14="http://schemas.microsoft.com/office/powerpoint/2010/main" val="39744426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7022" y="2548463"/>
            <a:ext cx="9068586" cy="2590800"/>
          </a:xfrm>
        </p:spPr>
        <p:txBody>
          <a:bodyPr/>
          <a:lstStyle/>
          <a:p>
            <a:r>
              <a:rPr lang="en-US" sz="2000" b="1" cap="none" dirty="0" smtClean="0">
                <a:latin typeface="Bookman Old Style" panose="02050604050505020204" pitchFamily="18" charset="0"/>
                <a:ea typeface="AlwaysHere" panose="02000603000000000000" pitchFamily="2" charset="0"/>
              </a:rPr>
              <a:t>Jeff wants to buy some cans of beans.  Brand A costs $2.39 per can and Brand B costs $1.93 per can.</a:t>
            </a:r>
            <a:br>
              <a:rPr lang="en-US" sz="2000" b="1" cap="none" dirty="0" smtClean="0">
                <a:latin typeface="Bookman Old Style" panose="02050604050505020204" pitchFamily="18" charset="0"/>
                <a:ea typeface="AlwaysHere" panose="02000603000000000000" pitchFamily="2" charset="0"/>
              </a:rPr>
            </a:br>
            <a:r>
              <a:rPr lang="en-US" sz="2000" b="1" cap="none" dirty="0">
                <a:latin typeface="Bookman Old Style" panose="02050604050505020204" pitchFamily="18" charset="0"/>
                <a:ea typeface="AlwaysHere" panose="02000603000000000000" pitchFamily="2" charset="0"/>
              </a:rPr>
              <a:t/>
            </a:r>
            <a:br>
              <a:rPr lang="en-US" sz="2000" b="1" cap="none" dirty="0">
                <a:latin typeface="Bookman Old Style" panose="02050604050505020204" pitchFamily="18" charset="0"/>
                <a:ea typeface="AlwaysHere" panose="02000603000000000000" pitchFamily="2" charset="0"/>
              </a:rPr>
            </a:br>
            <a:r>
              <a:rPr lang="en-US" sz="2000" b="1" cap="none" dirty="0" smtClean="0">
                <a:latin typeface="Bookman Old Style" panose="02050604050505020204" pitchFamily="18" charset="0"/>
                <a:ea typeface="AlwaysHere" panose="02000603000000000000" pitchFamily="2" charset="0"/>
              </a:rPr>
              <a:t>Which costs more, 10 cans of Brand A or 12 cans of Brand B?</a:t>
            </a:r>
            <a:br>
              <a:rPr lang="en-US" sz="2000" b="1" cap="none" dirty="0" smtClean="0">
                <a:latin typeface="Bookman Old Style" panose="02050604050505020204" pitchFamily="18" charset="0"/>
                <a:ea typeface="AlwaysHere" panose="02000603000000000000" pitchFamily="2" charset="0"/>
              </a:rPr>
            </a:br>
            <a:r>
              <a:rPr lang="en-US" sz="2000" b="1" cap="none" dirty="0">
                <a:latin typeface="Bookman Old Style" panose="02050604050505020204" pitchFamily="18" charset="0"/>
                <a:ea typeface="AlwaysHere" panose="02000603000000000000" pitchFamily="2" charset="0"/>
              </a:rPr>
              <a:t/>
            </a:r>
            <a:br>
              <a:rPr lang="en-US" sz="2000" b="1" cap="none" dirty="0">
                <a:latin typeface="Bookman Old Style" panose="02050604050505020204" pitchFamily="18" charset="0"/>
                <a:ea typeface="AlwaysHere" panose="02000603000000000000" pitchFamily="2" charset="0"/>
              </a:rPr>
            </a:br>
            <a:r>
              <a:rPr lang="en-US" sz="2000" b="1" cap="none" dirty="0" smtClean="0">
                <a:latin typeface="Bookman Old Style" panose="02050604050505020204" pitchFamily="18" charset="0"/>
                <a:ea typeface="AlwaysHere" panose="02000603000000000000" pitchFamily="2" charset="0"/>
              </a:rPr>
              <a:t>What is the difference?</a:t>
            </a:r>
            <a:r>
              <a:rPr lang="en-US" sz="2800" b="1" cap="none" dirty="0" smtClean="0">
                <a:latin typeface="Bookman Old Style" panose="02050604050505020204" pitchFamily="18" charset="0"/>
                <a:ea typeface="AlwaysHere" panose="02000603000000000000" pitchFamily="2" charset="0"/>
              </a:rPr>
              <a:t/>
            </a:r>
            <a:br>
              <a:rPr lang="en-US" sz="2800" b="1" cap="none" dirty="0" smtClean="0">
                <a:latin typeface="Bookman Old Style" panose="02050604050505020204" pitchFamily="18" charset="0"/>
                <a:ea typeface="AlwaysHere" panose="02000603000000000000" pitchFamily="2" charset="0"/>
              </a:rPr>
            </a:br>
            <a:r>
              <a:rPr lang="en-US" sz="2800" b="1" cap="none" dirty="0">
                <a:latin typeface="Bookman Old Style" panose="02050604050505020204" pitchFamily="18" charset="0"/>
                <a:ea typeface="AlwaysHere" panose="02000603000000000000" pitchFamily="2" charset="0"/>
              </a:rPr>
              <a:t/>
            </a:r>
            <a:br>
              <a:rPr lang="en-US" sz="2800" b="1" cap="none" dirty="0">
                <a:latin typeface="Bookman Old Style" panose="02050604050505020204" pitchFamily="18" charset="0"/>
                <a:ea typeface="AlwaysHere" panose="02000603000000000000" pitchFamily="2" charset="0"/>
              </a:rPr>
            </a:br>
            <a:r>
              <a:rPr lang="en-US" sz="2800" b="1" cap="none" dirty="0" smtClean="0">
                <a:solidFill>
                  <a:schemeClr val="accent2">
                    <a:lumMod val="60000"/>
                    <a:lumOff val="40000"/>
                  </a:schemeClr>
                </a:solidFill>
                <a:latin typeface="Bookman Old Style" panose="02050604050505020204" pitchFamily="18" charset="0"/>
                <a:ea typeface="AlwaysHere" panose="02000603000000000000" pitchFamily="2" charset="0"/>
              </a:rPr>
              <a:t>Brand A: $23.90			Brand B: $23.16</a:t>
            </a:r>
            <a:br>
              <a:rPr lang="en-US" sz="2800" b="1" cap="none" dirty="0" smtClean="0">
                <a:solidFill>
                  <a:schemeClr val="accent2">
                    <a:lumMod val="60000"/>
                    <a:lumOff val="40000"/>
                  </a:schemeClr>
                </a:solidFill>
                <a:latin typeface="Bookman Old Style" panose="02050604050505020204" pitchFamily="18" charset="0"/>
                <a:ea typeface="AlwaysHere" panose="02000603000000000000" pitchFamily="2" charset="0"/>
              </a:rPr>
            </a:br>
            <a:r>
              <a:rPr lang="en-US" sz="2800" b="1" cap="none" dirty="0" smtClean="0">
                <a:solidFill>
                  <a:schemeClr val="accent2">
                    <a:lumMod val="60000"/>
                    <a:lumOff val="40000"/>
                  </a:schemeClr>
                </a:solidFill>
                <a:latin typeface="Bookman Old Style" panose="02050604050505020204" pitchFamily="18" charset="0"/>
                <a:ea typeface="AlwaysHere" panose="02000603000000000000" pitchFamily="2" charset="0"/>
              </a:rPr>
              <a:t/>
            </a:r>
            <a:br>
              <a:rPr lang="en-US" sz="2800" b="1" cap="none" dirty="0" smtClean="0">
                <a:solidFill>
                  <a:schemeClr val="accent2">
                    <a:lumMod val="60000"/>
                    <a:lumOff val="40000"/>
                  </a:schemeClr>
                </a:solidFill>
                <a:latin typeface="Bookman Old Style" panose="02050604050505020204" pitchFamily="18" charset="0"/>
                <a:ea typeface="AlwaysHere" panose="02000603000000000000" pitchFamily="2" charset="0"/>
              </a:rPr>
            </a:br>
            <a:r>
              <a:rPr lang="en-US" sz="2800" b="1" cap="none" dirty="0" smtClean="0">
                <a:solidFill>
                  <a:schemeClr val="accent2">
                    <a:lumMod val="60000"/>
                    <a:lumOff val="40000"/>
                  </a:schemeClr>
                </a:solidFill>
                <a:latin typeface="Bookman Old Style" panose="02050604050505020204" pitchFamily="18" charset="0"/>
                <a:ea typeface="AlwaysHere" panose="02000603000000000000" pitchFamily="2" charset="0"/>
              </a:rPr>
              <a:t>It would be $0.74 cheaper to but 12 cans of Brand B.</a:t>
            </a:r>
            <a:endParaRPr lang="en-US" sz="2800" b="1" cap="none" dirty="0">
              <a:latin typeface="Bookman Old Style" panose="02050604050505020204" pitchFamily="18" charset="0"/>
              <a:ea typeface="AlwaysHere" panose="02000603000000000000" pitchFamily="2" charset="0"/>
            </a:endParaRPr>
          </a:p>
        </p:txBody>
      </p:sp>
    </p:spTree>
    <p:extLst>
      <p:ext uri="{BB962C8B-B14F-4D97-AF65-F5344CB8AC3E}">
        <p14:creationId xmlns:p14="http://schemas.microsoft.com/office/powerpoint/2010/main" val="8884675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docProps/app.xml><?xml version="1.0" encoding="utf-8"?>
<Properties xmlns="http://schemas.openxmlformats.org/officeDocument/2006/extended-properties" xmlns:vt="http://schemas.openxmlformats.org/officeDocument/2006/docPropsVTypes">
  <Template>TM03457510[[fn=Savon]]</Template>
  <TotalTime>168</TotalTime>
  <Words>1014</Words>
  <Application>Microsoft Office PowerPoint</Application>
  <PresentationFormat>Widescreen</PresentationFormat>
  <Paragraphs>91</Paragraphs>
  <Slides>55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55</vt:i4>
      </vt:variant>
    </vt:vector>
  </HeadingPairs>
  <TitlesOfParts>
    <vt:vector size="61" baseType="lpstr">
      <vt:lpstr>AlwaysHere</vt:lpstr>
      <vt:lpstr>Arial</vt:lpstr>
      <vt:lpstr>Bookman Old Style</vt:lpstr>
      <vt:lpstr>Cambria Math</vt:lpstr>
      <vt:lpstr>Century Gothic</vt:lpstr>
      <vt:lpstr>Savon</vt:lpstr>
      <vt:lpstr>BAZINGA!</vt:lpstr>
      <vt:lpstr>Jeff is counting his stacks of cash (and coins).  One stack has $26.18 in it and the other stack has 2-twenty dollar bills and 2 quarters.  How much does Jeff has total?</vt:lpstr>
      <vt:lpstr>Jeff is counting his stacks of cash (and coins).  One stack has $26.18 in it and the other stack has 2-twenty dollar bills and 2 quarters.  How much does Jeff has total?  $66.68</vt:lpstr>
      <vt:lpstr>Jeff grew a flower in his garden that was 4.23 cm tall.  Carmella grew a flower in her garden that was 71.4 cm tall.    How much taller is Carmella’s flower?</vt:lpstr>
      <vt:lpstr>Jeff grew a flower in his garden that was 4.23 cm tall.  Carmella grew a flower in her garden that was 71.4 cm tall.    How much taller is Carmella’s flower?  67.17 cm taller</vt:lpstr>
      <vt:lpstr>Jeff buys slices of cheese that cost $0.65.  If he buys 13 of them, how much will the cheese cost before tax?</vt:lpstr>
      <vt:lpstr>Jeff buys slices of cheese that cost $0.65.  If he buys 13 of them, how much will the cheese cost before tax?  $8.45</vt:lpstr>
      <vt:lpstr>Jeff wants to buy some cans of beans.  Brand A costs $2.39 per can and Brand B costs $1.93 per can.  Which costs more, 10 cans of Brand A or 12 cans of Brand B?  What is the difference?</vt:lpstr>
      <vt:lpstr>Jeff wants to buy some cans of beans.  Brand A costs $2.39 per can and Brand B costs $1.93 per can.  Which costs more, 10 cans of Brand A or 12 cans of Brand B?  What is the difference?  Brand A: $23.90   Brand B: $23.16  It would be $0.74 cheaper to but 12 cans of Brand B.</vt:lpstr>
      <vt:lpstr>Jeff wants you to find the quotient (use a remainder):  6,742 ÷ 8</vt:lpstr>
      <vt:lpstr>Jeff wants you to find the quotient (use a remainder):  6,742 ÷ 8 = 842 R6</vt:lpstr>
      <vt:lpstr>Jeff needs to address 325 holiday cards over the next 13 days.  If he addresses the same number of cards each day, how many will he need to do each day?</vt:lpstr>
      <vt:lpstr>Jeff needs to address 325 holiday cards over the next 13 days.  If he addresses the same number of cards each day, how many will he need to do each day?  25 per day</vt:lpstr>
      <vt:lpstr>Jeff wants you to find the quotient (use a decimal):  25.08 ÷ 0.6</vt:lpstr>
      <vt:lpstr>Jeff wants you to find the quotient (use a decimal):  25.08 ÷ 0.6  =41.8</vt:lpstr>
      <vt:lpstr>Jeff has 80 feet of wood to make stakes out of.  If each stake is 1/3 foot long, how many stakes can he make?</vt:lpstr>
      <vt:lpstr>Jeff has 80 feet of wood to make stakes out of.  If each stake is 1/3 foot long, how many stakes can he make?  24 stakes</vt:lpstr>
      <vt:lpstr>Jeff wants you to find the quotient:  4/5 ÷ 1/3</vt:lpstr>
      <vt:lpstr>Jeff wants you to find the quotient:  4/5 ÷ 1/3 = 22/5 </vt:lpstr>
      <vt:lpstr>Jeff wants you to find the GCF of 28 and 42.</vt:lpstr>
      <vt:lpstr>Jeff wants you to find the GCF of 28 and 42.  14</vt:lpstr>
      <vt:lpstr>Jeff wants you to find the LCM of 6 and 8.</vt:lpstr>
      <vt:lpstr>Jeff wants you to find the LCM of 6 and 8.  24</vt:lpstr>
      <vt:lpstr>Jeff wants you to find the LCM of 5 and 9.</vt:lpstr>
      <vt:lpstr>Jeff wants you to find the LCM of 5 and 9.  45</vt:lpstr>
      <vt:lpstr>Jeff hosted a party so he could analyze his friends’ wardrobe choices.  Using the table below, write the ratio of people wearing a skirt to all people as a fraction in simplest form.      </vt:lpstr>
      <vt:lpstr>Jeff hosted a party so he could analyze his friends’ wardrobe choices.  Using the table below, write the ratio of people wearing a skirt to all people as a fraction in simplest form.     $66.    1/8    </vt:lpstr>
      <vt:lpstr>Jeff’s orchestra has 18 violinists and  3 cello players.  How many violinists are there per cello player? </vt:lpstr>
      <vt:lpstr>Jeff’s orchestra has 18 violinists and  3 cello players.  How many violinists are there per cello player?  6 cello players </vt:lpstr>
      <vt:lpstr>Jeff is making cookies.  To make one batch, he needs 2 cups of brown sugar.  How many cups will he need for 4 batches? Fill in the table.       </vt:lpstr>
      <vt:lpstr>Jeff is making cookies.  To make one batch, he needs 2 cups of brown sugar.  How many cups will he need for 4 batches? Fill in the table.       </vt:lpstr>
      <vt:lpstr>Jeff’s prized beef jerky sells for 3 pounds for $45.  If Carmella buys 10 pounds of jerky, how much will she pay? </vt:lpstr>
      <vt:lpstr>Jeff’s prized beef jerky sells for 3 pounds for $45.  If Carmella buys 10 pounds of jerky, how much will she pay?  $150 </vt:lpstr>
      <vt:lpstr>Jeff wants you to write the decimal as a fraction in simplest form:  0.6 </vt:lpstr>
      <vt:lpstr>Jeff wants you to write the decimal as a fraction in simplest form:  0.6  = 3/5</vt:lpstr>
      <vt:lpstr>Jeff wants you to write the fraction as a decimal:  11/20 </vt:lpstr>
      <vt:lpstr>Jeff wants you to write the fraction as a decimal:  11/20  0.55 </vt:lpstr>
      <vt:lpstr>Jeff wants you to write the percent as a fraction in simplest form:  80% </vt:lpstr>
      <vt:lpstr>Jeff wants you to write the percent as a fraction in simplest form:  80%  4/5 </vt:lpstr>
      <vt:lpstr>Jeff wants you to express the percent as a decimal:  32%  </vt:lpstr>
      <vt:lpstr>Jeff wants you to express the percent as a decimal:  32%  0.32 </vt:lpstr>
      <vt:lpstr>Jeff wants you to write the power as a product of the same factor, then solve.  124 </vt:lpstr>
      <vt:lpstr>Jeff wants you to write the power as a product of the same factor, then solve.  124  12 x 12 x 12 x 12 = 20,736 </vt:lpstr>
      <vt:lpstr>Jeff wants you to find the value of the expression:  (8 + 2) x 5 + 10 </vt:lpstr>
      <vt:lpstr>Jeff wants you to find the value of the expression:  (8 + 2) x 5 + 10  60 </vt:lpstr>
      <vt:lpstr>Jeff wants you to find the value of the expression:  48 ÷ 12 x 43 </vt:lpstr>
      <vt:lpstr>Jeff wants you to find the value of the expression:  48 ÷ 12 x 43  256 </vt:lpstr>
      <vt:lpstr>Jeff wants you to evaluate the expression if a = 10 and b = 3  4a + 5b </vt:lpstr>
      <vt:lpstr>Jeff wants you to evaluate the expression if a = 10 and b = 3  4a + 5b  55</vt:lpstr>
      <vt:lpstr>Jeff wants you to translate the word phrase into an expression:  1,064 less than a number x </vt:lpstr>
      <vt:lpstr>Jeff wants you to translate the word phrase into an expression:  1,064 less than a number x  x – 1,064 </vt:lpstr>
      <vt:lpstr>Jeff wants you to translate the word phrase into an expression:  10 times the number of fish John caught </vt:lpstr>
      <vt:lpstr>Jeff wants you to translate the word phrase into an expression:  10 times the number of fish John caught  10n</vt:lpstr>
      <vt:lpstr>Jeff wants you to use the distributive property to rewrite the algebraic expression:  4(c + 4) </vt:lpstr>
      <vt:lpstr>Jeff wants you to use the distributive property to rewrite the algebraic expression:  4(c + 4)  4c + 16</vt:lpstr>
    </vt:vector>
  </TitlesOfParts>
  <Company>FCSS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Hedgepeth, Abbey</dc:creator>
  <cp:lastModifiedBy>Hedgepeth, Abbey</cp:lastModifiedBy>
  <cp:revision>45</cp:revision>
  <dcterms:created xsi:type="dcterms:W3CDTF">2017-12-15T14:56:30Z</dcterms:created>
  <dcterms:modified xsi:type="dcterms:W3CDTF">2017-12-15T17:45:04Z</dcterms:modified>
</cp:coreProperties>
</file>