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5"/>
  </p:handoutMasterIdLst>
  <p:sldIdLst>
    <p:sldId id="275" r:id="rId2"/>
    <p:sldId id="276" r:id="rId3"/>
    <p:sldId id="288" r:id="rId4"/>
    <p:sldId id="289"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2" r:id="rId18"/>
    <p:sldId id="304" r:id="rId19"/>
    <p:sldId id="305" r:id="rId20"/>
    <p:sldId id="306" r:id="rId21"/>
    <p:sldId id="307" r:id="rId22"/>
    <p:sldId id="308" r:id="rId23"/>
    <p:sldId id="30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29E2D66-A78C-44AF-AEF8-6A77B7909981}" type="datetimeFigureOut">
              <a:rPr lang="en-US" smtClean="0"/>
              <a:t>11/26/2018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557010-0682-47E8-8309-1831DF8BB933}" type="slidenum">
              <a:rPr lang="en-US" smtClean="0"/>
              <a:t>‹#›</a:t>
            </a:fld>
            <a:endParaRPr lang="en-US"/>
          </a:p>
        </p:txBody>
      </p:sp>
    </p:spTree>
    <p:extLst>
      <p:ext uri="{BB962C8B-B14F-4D97-AF65-F5344CB8AC3E}">
        <p14:creationId xmlns:p14="http://schemas.microsoft.com/office/powerpoint/2010/main" val="15019052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32598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19641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86672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685818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11/26/2018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698031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013563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66232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96172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927273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11/26/2018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967725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11/26/2018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627588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11/26/2018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5873985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Unit 4 </a:t>
            </a:r>
            <a:br>
              <a:rPr lang="en-US" dirty="0"/>
            </a:br>
            <a:r>
              <a:rPr lang="en-US" dirty="0"/>
              <a:t>Cornhole Math</a:t>
            </a:r>
          </a:p>
        </p:txBody>
      </p:sp>
      <p:sp>
        <p:nvSpPr>
          <p:cNvPr id="3" name="Subtitle 2"/>
          <p:cNvSpPr>
            <a:spLocks noGrp="1"/>
          </p:cNvSpPr>
          <p:nvPr>
            <p:ph type="subTitle" idx="1"/>
          </p:nvPr>
        </p:nvSpPr>
        <p:spPr/>
        <p:txBody>
          <a:bodyPr/>
          <a:lstStyle/>
          <a:p>
            <a:endParaRPr lang="en-US" dirty="0"/>
          </a:p>
          <a:p>
            <a:r>
              <a:rPr lang="en-US" dirty="0"/>
              <a:t>Equations, Functions, and Inequalities </a:t>
            </a:r>
            <a:r>
              <a:rPr lang="en-US" dirty="0">
                <a:sym typeface="Wingdings" panose="05000000000000000000" pitchFamily="2" charset="2"/>
              </a:rPr>
              <a:t></a:t>
            </a:r>
            <a:endParaRPr lang="en-US" dirty="0"/>
          </a:p>
        </p:txBody>
      </p:sp>
      <p:pic>
        <p:nvPicPr>
          <p:cNvPr id="6" name="Picture 5" descr="&lt;strong&gt;Corn Hole&lt;/strong&gt; Game With Bag In The..."/>
          <p:cNvPicPr>
            <a:picLocks noChangeAspect="1"/>
          </p:cNvPicPr>
          <p:nvPr/>
        </p:nvPicPr>
        <p:blipFill>
          <a:blip r:embed="rId2">
            <a:extLst>
              <a:ext uri="{BEBA8EAE-BF5A-486C-A8C5-ECC9F3942E4B}">
                <a14:imgProps xmlns:a14="http://schemas.microsoft.com/office/drawing/2010/main">
                  <a14:imgLayer r:embed="rId3">
                    <a14:imgEffect>
                      <a14:backgroundRemoval t="2778" b="88889" l="10000" r="98000"/>
                    </a14:imgEffect>
                  </a14:imgLayer>
                </a14:imgProps>
              </a:ext>
            </a:extLst>
          </a:blip>
          <a:stretch>
            <a:fillRect/>
          </a:stretch>
        </p:blipFill>
        <p:spPr>
          <a:xfrm>
            <a:off x="8441634" y="3455477"/>
            <a:ext cx="3544295" cy="3402523"/>
          </a:xfrm>
          <a:prstGeom prst="rect">
            <a:avLst/>
          </a:prstGeom>
        </p:spPr>
      </p:pic>
    </p:spTree>
    <p:extLst>
      <p:ext uri="{BB962C8B-B14F-4D97-AF65-F5344CB8AC3E}">
        <p14:creationId xmlns:p14="http://schemas.microsoft.com/office/powerpoint/2010/main" val="2255790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304" y="484631"/>
            <a:ext cx="11582400" cy="3941595"/>
          </a:xfrm>
        </p:spPr>
        <p:txBody>
          <a:bodyPr>
            <a:normAutofit/>
          </a:bodyPr>
          <a:lstStyle/>
          <a:p>
            <a:pPr algn="ctr"/>
            <a:r>
              <a:rPr lang="en-US" sz="6600" dirty="0"/>
              <a:t>8. Solve the equation for M</a:t>
            </a:r>
            <a:br>
              <a:rPr lang="en-US" sz="6600" dirty="0"/>
            </a:br>
            <a:br>
              <a:rPr lang="en-US" sz="6600" dirty="0"/>
            </a:br>
            <a:r>
              <a:rPr lang="en-US" sz="6600" dirty="0"/>
              <a:t>7m=63</a:t>
            </a:r>
          </a:p>
        </p:txBody>
      </p:sp>
    </p:spTree>
    <p:extLst>
      <p:ext uri="{BB962C8B-B14F-4D97-AF65-F5344CB8AC3E}">
        <p14:creationId xmlns:p14="http://schemas.microsoft.com/office/powerpoint/2010/main" val="3816380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538" y="1690579"/>
            <a:ext cx="11582400" cy="3941595"/>
          </a:xfrm>
        </p:spPr>
        <p:txBody>
          <a:bodyPr>
            <a:normAutofit/>
          </a:bodyPr>
          <a:lstStyle/>
          <a:p>
            <a:pPr algn="ctr"/>
            <a:r>
              <a:rPr lang="en-US" sz="6600" dirty="0"/>
              <a:t>9. </a:t>
            </a:r>
            <a:br>
              <a:rPr lang="en-US" sz="6600" dirty="0"/>
            </a:br>
            <a:br>
              <a:rPr lang="en-US" sz="6600" dirty="0"/>
            </a:br>
            <a:r>
              <a:rPr lang="en-US" sz="6600" dirty="0"/>
              <a:t>19 + c ≥ 69</a:t>
            </a:r>
          </a:p>
        </p:txBody>
      </p:sp>
    </p:spTree>
    <p:extLst>
      <p:ext uri="{BB962C8B-B14F-4D97-AF65-F5344CB8AC3E}">
        <p14:creationId xmlns:p14="http://schemas.microsoft.com/office/powerpoint/2010/main" val="4175676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538" y="1690579"/>
            <a:ext cx="11582400" cy="3941595"/>
          </a:xfrm>
        </p:spPr>
        <p:txBody>
          <a:bodyPr>
            <a:normAutofit/>
          </a:bodyPr>
          <a:lstStyle/>
          <a:p>
            <a:pPr algn="ctr"/>
            <a:r>
              <a:rPr lang="en-US" sz="6600" dirty="0"/>
              <a:t>10. Taryn bought 6 concert tickets for her friends. The total cost was $606. What is the cost of each ticket? </a:t>
            </a:r>
          </a:p>
        </p:txBody>
      </p:sp>
    </p:spTree>
    <p:extLst>
      <p:ext uri="{BB962C8B-B14F-4D97-AF65-F5344CB8AC3E}">
        <p14:creationId xmlns:p14="http://schemas.microsoft.com/office/powerpoint/2010/main" val="1662878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286" y="835172"/>
            <a:ext cx="11582400" cy="5300157"/>
          </a:xfrm>
        </p:spPr>
        <p:txBody>
          <a:bodyPr>
            <a:normAutofit fontScale="90000"/>
          </a:bodyPr>
          <a:lstStyle/>
          <a:p>
            <a:pPr algn="ctr"/>
            <a:r>
              <a:rPr lang="en-US" sz="6600" dirty="0"/>
              <a:t>11. A Train can travel a distance of no more than 8,500 Miles before refueling. Write an </a:t>
            </a:r>
            <a:r>
              <a:rPr lang="en-US" sz="6600" b="1" u="sng" dirty="0"/>
              <a:t>inequality</a:t>
            </a:r>
            <a:r>
              <a:rPr lang="en-US" sz="6600" dirty="0"/>
              <a:t> to show how many miles a train can travel, t, without having to refuel. </a:t>
            </a:r>
            <a:br>
              <a:rPr lang="en-US" sz="6600" dirty="0"/>
            </a:br>
            <a:br>
              <a:rPr lang="en-US" sz="6600" dirty="0"/>
            </a:br>
            <a:br>
              <a:rPr lang="en-US" sz="6600" dirty="0"/>
            </a:br>
            <a:endParaRPr lang="en-US" sz="6600" dirty="0"/>
          </a:p>
        </p:txBody>
      </p:sp>
    </p:spTree>
    <p:extLst>
      <p:ext uri="{BB962C8B-B14F-4D97-AF65-F5344CB8AC3E}">
        <p14:creationId xmlns:p14="http://schemas.microsoft.com/office/powerpoint/2010/main" val="1965593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538" y="1027970"/>
            <a:ext cx="11582400" cy="3941595"/>
          </a:xfrm>
        </p:spPr>
        <p:txBody>
          <a:bodyPr>
            <a:normAutofit fontScale="90000"/>
          </a:bodyPr>
          <a:lstStyle/>
          <a:p>
            <a:pPr algn="ctr"/>
            <a:r>
              <a:rPr lang="en-US" sz="6600" dirty="0"/>
              <a:t>12. A bank requires that customers have more than $200 in their savings account at all times. Write an inequality to show how many dollars can be in a customers account. </a:t>
            </a:r>
          </a:p>
        </p:txBody>
      </p:sp>
    </p:spTree>
    <p:extLst>
      <p:ext uri="{BB962C8B-B14F-4D97-AF65-F5344CB8AC3E}">
        <p14:creationId xmlns:p14="http://schemas.microsoft.com/office/powerpoint/2010/main" val="3479748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47" y="855692"/>
            <a:ext cx="11582400" cy="5518604"/>
          </a:xfrm>
        </p:spPr>
        <p:txBody>
          <a:bodyPr>
            <a:normAutofit/>
          </a:bodyPr>
          <a:lstStyle/>
          <a:p>
            <a:pPr algn="ctr"/>
            <a:r>
              <a:rPr lang="en-US" sz="6600" dirty="0"/>
              <a:t>13. The Rankin’s Hot tub can hold no more than 3,287 gallons of water. Write an inequality to describe how many gallons of water are in the Rankin’s hot tub.  </a:t>
            </a:r>
          </a:p>
        </p:txBody>
      </p:sp>
    </p:spTree>
    <p:extLst>
      <p:ext uri="{BB962C8B-B14F-4D97-AF65-F5344CB8AC3E}">
        <p14:creationId xmlns:p14="http://schemas.microsoft.com/office/powerpoint/2010/main" val="3715461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538" y="583097"/>
            <a:ext cx="11582400" cy="5049078"/>
          </a:xfrm>
        </p:spPr>
        <p:txBody>
          <a:bodyPr>
            <a:normAutofit fontScale="90000"/>
          </a:bodyPr>
          <a:lstStyle/>
          <a:p>
            <a:pPr algn="ctr"/>
            <a:r>
              <a:rPr lang="en-US" sz="6600" dirty="0"/>
              <a:t>14. Ms. Rankin waited in line for less than 20 minutes to ride Harry Potter and the Forbidden Journey at Universal studios. Graph an inequality to describe the amount of time Ms. Rankin waited. </a:t>
            </a:r>
          </a:p>
        </p:txBody>
      </p:sp>
    </p:spTree>
    <p:extLst>
      <p:ext uri="{BB962C8B-B14F-4D97-AF65-F5344CB8AC3E}">
        <p14:creationId xmlns:p14="http://schemas.microsoft.com/office/powerpoint/2010/main" val="636107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538" y="1690579"/>
            <a:ext cx="11582400" cy="3941595"/>
          </a:xfrm>
        </p:spPr>
        <p:txBody>
          <a:bodyPr>
            <a:normAutofit/>
          </a:bodyPr>
          <a:lstStyle/>
          <a:p>
            <a:pPr algn="ctr"/>
            <a:r>
              <a:rPr lang="en-US" sz="6600" dirty="0"/>
              <a:t>15. Write an inequality for the graph </a:t>
            </a:r>
            <a:br>
              <a:rPr lang="en-US" sz="6600" dirty="0"/>
            </a:br>
            <a:br>
              <a:rPr lang="en-US" sz="6600" dirty="0"/>
            </a:br>
            <a:endParaRPr lang="en-US" sz="6600" dirty="0"/>
          </a:p>
        </p:txBody>
      </p:sp>
      <p:pic>
        <p:nvPicPr>
          <p:cNvPr id="3" name="Picture 2"/>
          <p:cNvPicPr>
            <a:picLocks noChangeAspect="1"/>
          </p:cNvPicPr>
          <p:nvPr/>
        </p:nvPicPr>
        <p:blipFill>
          <a:blip r:embed="rId2"/>
          <a:stretch>
            <a:fillRect/>
          </a:stretch>
        </p:blipFill>
        <p:spPr>
          <a:xfrm>
            <a:off x="1874766" y="3661376"/>
            <a:ext cx="8921667" cy="1318384"/>
          </a:xfrm>
          <a:prstGeom prst="rect">
            <a:avLst/>
          </a:prstGeom>
        </p:spPr>
      </p:pic>
    </p:spTree>
    <p:extLst>
      <p:ext uri="{BB962C8B-B14F-4D97-AF65-F5344CB8AC3E}">
        <p14:creationId xmlns:p14="http://schemas.microsoft.com/office/powerpoint/2010/main" val="1068867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790" y="431622"/>
            <a:ext cx="11582400" cy="3941595"/>
          </a:xfrm>
        </p:spPr>
        <p:txBody>
          <a:bodyPr>
            <a:normAutofit/>
          </a:bodyPr>
          <a:lstStyle/>
          <a:p>
            <a:pPr algn="ctr"/>
            <a:r>
              <a:rPr lang="en-US" sz="4800" dirty="0"/>
              <a:t>17. </a:t>
            </a:r>
            <a:br>
              <a:rPr lang="en-US" sz="4800" dirty="0"/>
            </a:br>
            <a:br>
              <a:rPr lang="en-US" sz="4800" dirty="0"/>
            </a:br>
            <a:r>
              <a:rPr lang="en-US" sz="4800" dirty="0"/>
              <a:t>x – 7 = 18</a:t>
            </a:r>
          </a:p>
        </p:txBody>
      </p:sp>
    </p:spTree>
    <p:extLst>
      <p:ext uri="{BB962C8B-B14F-4D97-AF65-F5344CB8AC3E}">
        <p14:creationId xmlns:p14="http://schemas.microsoft.com/office/powerpoint/2010/main" val="1029412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790" y="431622"/>
            <a:ext cx="11582400" cy="3941595"/>
          </a:xfrm>
        </p:spPr>
        <p:txBody>
          <a:bodyPr>
            <a:normAutofit/>
          </a:bodyPr>
          <a:lstStyle/>
          <a:p>
            <a:pPr algn="ctr"/>
            <a:r>
              <a:rPr lang="en-US" sz="4800" dirty="0"/>
              <a:t>18. </a:t>
            </a:r>
            <a:br>
              <a:rPr lang="en-US" sz="4800" dirty="0"/>
            </a:br>
            <a:br>
              <a:rPr lang="en-US" sz="4800" dirty="0"/>
            </a:br>
            <a:r>
              <a:rPr lang="en-US" sz="4800" dirty="0"/>
              <a:t>9x = 99</a:t>
            </a:r>
          </a:p>
        </p:txBody>
      </p:sp>
    </p:spTree>
    <p:extLst>
      <p:ext uri="{BB962C8B-B14F-4D97-AF65-F5344CB8AC3E}">
        <p14:creationId xmlns:p14="http://schemas.microsoft.com/office/powerpoint/2010/main" val="1695832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591" y="-22973"/>
            <a:ext cx="10058400" cy="1609344"/>
          </a:xfrm>
        </p:spPr>
        <p:txBody>
          <a:bodyPr>
            <a:normAutofit/>
          </a:bodyPr>
          <a:lstStyle/>
          <a:p>
            <a:r>
              <a:rPr lang="en-US" sz="8000" b="1" u="sng" dirty="0"/>
              <a:t>Game Directions: </a:t>
            </a:r>
          </a:p>
        </p:txBody>
      </p:sp>
      <p:sp>
        <p:nvSpPr>
          <p:cNvPr id="3" name="Content Placeholder 2"/>
          <p:cNvSpPr>
            <a:spLocks noGrp="1"/>
          </p:cNvSpPr>
          <p:nvPr>
            <p:ph idx="1"/>
          </p:nvPr>
        </p:nvSpPr>
        <p:spPr>
          <a:xfrm>
            <a:off x="556591" y="1366034"/>
            <a:ext cx="9528313" cy="5034765"/>
          </a:xfrm>
        </p:spPr>
        <p:txBody>
          <a:bodyPr>
            <a:normAutofit fontScale="85000" lnSpcReduction="20000"/>
          </a:bodyPr>
          <a:lstStyle/>
          <a:p>
            <a:r>
              <a:rPr lang="en-US" sz="2800" dirty="0"/>
              <a:t>You will work with the people at your table. </a:t>
            </a:r>
          </a:p>
          <a:p>
            <a:r>
              <a:rPr lang="en-US" sz="2800" b="1" u="sng" dirty="0"/>
              <a:t>Every student </a:t>
            </a:r>
            <a:r>
              <a:rPr lang="en-US" sz="2800" dirty="0"/>
              <a:t>will answer the question using an expo marker on your desk. </a:t>
            </a:r>
          </a:p>
          <a:p>
            <a:r>
              <a:rPr lang="en-US" sz="2800" dirty="0"/>
              <a:t>Your group will compare answers and come up with an overall group answer</a:t>
            </a:r>
          </a:p>
          <a:p>
            <a:r>
              <a:rPr lang="en-US" sz="2800" dirty="0"/>
              <a:t>When time is called, you will show the answer on your mini white board</a:t>
            </a:r>
          </a:p>
          <a:p>
            <a:r>
              <a:rPr lang="en-US" sz="2800" dirty="0"/>
              <a:t>If your team is correct, you will send someone to the cornhole board to toss the bag</a:t>
            </a:r>
          </a:p>
          <a:p>
            <a:r>
              <a:rPr lang="en-US" sz="2800" dirty="0"/>
              <a:t>You MUST retrieve the cornhole bag or your team will lose a point. </a:t>
            </a:r>
          </a:p>
          <a:p>
            <a:r>
              <a:rPr lang="en-US" sz="2800" dirty="0"/>
              <a:t>You will get 1 point for landing on the board and 3 points for landing in the hole. </a:t>
            </a:r>
          </a:p>
          <a:p>
            <a:r>
              <a:rPr lang="en-US" sz="2800" dirty="0"/>
              <a:t>The team with the most points wins! </a:t>
            </a:r>
          </a:p>
          <a:p>
            <a:endParaRPr lang="en-US" dirty="0"/>
          </a:p>
        </p:txBody>
      </p:sp>
      <p:pic>
        <p:nvPicPr>
          <p:cNvPr id="4" name="Picture 3" descr="&lt;strong&gt;Corn Hole&lt;/strong&gt; Game With Bag In The..."/>
          <p:cNvPicPr>
            <a:picLocks noChangeAspect="1"/>
          </p:cNvPicPr>
          <p:nvPr/>
        </p:nvPicPr>
        <p:blipFill>
          <a:blip r:embed="rId2">
            <a:extLst>
              <a:ext uri="{BEBA8EAE-BF5A-486C-A8C5-ECC9F3942E4B}">
                <a14:imgProps xmlns:a14="http://schemas.microsoft.com/office/drawing/2010/main">
                  <a14:imgLayer r:embed="rId3">
                    <a14:imgEffect>
                      <a14:backgroundRemoval t="2778" b="88889" l="10000" r="98000"/>
                    </a14:imgEffect>
                  </a14:imgLayer>
                </a14:imgProps>
              </a:ext>
            </a:extLst>
          </a:blip>
          <a:stretch>
            <a:fillRect/>
          </a:stretch>
        </p:blipFill>
        <p:spPr>
          <a:xfrm>
            <a:off x="9674086" y="4800826"/>
            <a:ext cx="2517914" cy="2417197"/>
          </a:xfrm>
          <a:prstGeom prst="rect">
            <a:avLst/>
          </a:prstGeom>
        </p:spPr>
      </p:pic>
    </p:spTree>
    <p:extLst>
      <p:ext uri="{BB962C8B-B14F-4D97-AF65-F5344CB8AC3E}">
        <p14:creationId xmlns:p14="http://schemas.microsoft.com/office/powerpoint/2010/main" val="2342604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790" y="431622"/>
            <a:ext cx="11582400" cy="3941595"/>
          </a:xfrm>
        </p:spPr>
        <p:txBody>
          <a:bodyPr>
            <a:normAutofit/>
          </a:bodyPr>
          <a:lstStyle/>
          <a:p>
            <a:pPr algn="ctr"/>
            <a:r>
              <a:rPr lang="en-US" sz="4800" dirty="0"/>
              <a:t>19. </a:t>
            </a:r>
            <a:br>
              <a:rPr lang="en-US" sz="4800" dirty="0"/>
            </a:br>
            <a:br>
              <a:rPr lang="en-US" sz="4800" dirty="0"/>
            </a:br>
            <a:r>
              <a:rPr lang="en-US" sz="4800" dirty="0"/>
              <a:t>x – 3 = 0</a:t>
            </a:r>
          </a:p>
        </p:txBody>
      </p:sp>
    </p:spTree>
    <p:extLst>
      <p:ext uri="{BB962C8B-B14F-4D97-AF65-F5344CB8AC3E}">
        <p14:creationId xmlns:p14="http://schemas.microsoft.com/office/powerpoint/2010/main" val="1200495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790" y="431622"/>
            <a:ext cx="11582400" cy="3941595"/>
          </a:xfrm>
        </p:spPr>
        <p:txBody>
          <a:bodyPr>
            <a:normAutofit/>
          </a:bodyPr>
          <a:lstStyle/>
          <a:p>
            <a:pPr algn="ctr"/>
            <a:r>
              <a:rPr lang="en-US" sz="4800" dirty="0"/>
              <a:t>20. Is x=5 a solution to the inequality? </a:t>
            </a:r>
            <a:br>
              <a:rPr lang="en-US" sz="4800" dirty="0"/>
            </a:br>
            <a:br>
              <a:rPr lang="en-US" sz="4800" dirty="0"/>
            </a:br>
            <a:r>
              <a:rPr lang="en-US" sz="4800" dirty="0"/>
              <a:t>10 – x &lt; 3 </a:t>
            </a:r>
          </a:p>
        </p:txBody>
      </p:sp>
    </p:spTree>
    <p:extLst>
      <p:ext uri="{BB962C8B-B14F-4D97-AF65-F5344CB8AC3E}">
        <p14:creationId xmlns:p14="http://schemas.microsoft.com/office/powerpoint/2010/main" val="923591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790" y="431622"/>
            <a:ext cx="11582400" cy="3941595"/>
          </a:xfrm>
        </p:spPr>
        <p:txBody>
          <a:bodyPr>
            <a:normAutofit/>
          </a:bodyPr>
          <a:lstStyle/>
          <a:p>
            <a:pPr algn="ctr"/>
            <a:r>
              <a:rPr lang="en-US" sz="4800" dirty="0"/>
              <a:t>21. Is x=9 a solution to the inequality? </a:t>
            </a:r>
            <a:br>
              <a:rPr lang="en-US" sz="4800" dirty="0"/>
            </a:br>
            <a:br>
              <a:rPr lang="en-US" sz="4800" dirty="0"/>
            </a:br>
            <a:r>
              <a:rPr lang="en-US" sz="4800" dirty="0"/>
              <a:t>14 + x &gt; 23 </a:t>
            </a:r>
          </a:p>
        </p:txBody>
      </p:sp>
    </p:spTree>
    <p:extLst>
      <p:ext uri="{BB962C8B-B14F-4D97-AF65-F5344CB8AC3E}">
        <p14:creationId xmlns:p14="http://schemas.microsoft.com/office/powerpoint/2010/main" val="1011408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790" y="431622"/>
            <a:ext cx="11582400" cy="3941595"/>
          </a:xfrm>
        </p:spPr>
        <p:txBody>
          <a:bodyPr>
            <a:normAutofit/>
          </a:bodyPr>
          <a:lstStyle/>
          <a:p>
            <a:pPr algn="ctr"/>
            <a:r>
              <a:rPr lang="en-US" sz="4800" dirty="0"/>
              <a:t>22. Is x=42 a solution to the inequality? </a:t>
            </a:r>
            <a:br>
              <a:rPr lang="en-US" sz="4800" dirty="0"/>
            </a:br>
            <a:br>
              <a:rPr lang="en-US" sz="4800" dirty="0"/>
            </a:br>
            <a:r>
              <a:rPr lang="en-US" sz="4800" u="sng" dirty="0"/>
              <a:t>X</a:t>
            </a:r>
            <a:r>
              <a:rPr lang="en-US" sz="4800" dirty="0"/>
              <a:t> &gt; 7</a:t>
            </a:r>
            <a:br>
              <a:rPr lang="en-US" sz="4800" dirty="0"/>
            </a:br>
            <a:r>
              <a:rPr lang="en-US" sz="4800" dirty="0"/>
              <a:t>6    </a:t>
            </a:r>
            <a:r>
              <a:rPr lang="en-US" sz="4800" dirty="0">
                <a:solidFill>
                  <a:schemeClr val="bg1"/>
                </a:solidFill>
              </a:rPr>
              <a:t>p</a:t>
            </a:r>
          </a:p>
        </p:txBody>
      </p:sp>
    </p:spTree>
    <p:extLst>
      <p:ext uri="{BB962C8B-B14F-4D97-AF65-F5344CB8AC3E}">
        <p14:creationId xmlns:p14="http://schemas.microsoft.com/office/powerpoint/2010/main" val="1347587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1"/>
            <a:ext cx="10058400" cy="5252492"/>
          </a:xfrm>
        </p:spPr>
        <p:txBody>
          <a:bodyPr/>
          <a:lstStyle/>
          <a:p>
            <a:pPr algn="ctr"/>
            <a:r>
              <a:rPr lang="en-US" dirty="0"/>
              <a:t>1. Determine if the equation or inequality is true or false for x=6</a:t>
            </a:r>
            <a:br>
              <a:rPr lang="en-US" dirty="0"/>
            </a:br>
            <a:br>
              <a:rPr lang="en-US" dirty="0"/>
            </a:br>
            <a:r>
              <a:rPr lang="en-US" dirty="0"/>
              <a:t>3x=18</a:t>
            </a:r>
          </a:p>
        </p:txBody>
      </p:sp>
    </p:spTree>
    <p:extLst>
      <p:ext uri="{BB962C8B-B14F-4D97-AF65-F5344CB8AC3E}">
        <p14:creationId xmlns:p14="http://schemas.microsoft.com/office/powerpoint/2010/main" val="607454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304" y="484631"/>
            <a:ext cx="11582400" cy="3941595"/>
          </a:xfrm>
        </p:spPr>
        <p:txBody>
          <a:bodyPr/>
          <a:lstStyle/>
          <a:p>
            <a:pPr algn="ctr"/>
            <a:r>
              <a:rPr lang="en-US" dirty="0"/>
              <a:t>2. Determine if the equation or inequality is true or false for x=6</a:t>
            </a:r>
            <a:br>
              <a:rPr lang="en-US" dirty="0"/>
            </a:br>
            <a:br>
              <a:rPr lang="en-US" dirty="0"/>
            </a:br>
            <a:r>
              <a:rPr lang="en-US" dirty="0"/>
              <a:t>x + 12=24</a:t>
            </a:r>
            <a:endParaRPr lang="en-US" dirty="0"/>
          </a:p>
        </p:txBody>
      </p:sp>
    </p:spTree>
    <p:extLst>
      <p:ext uri="{BB962C8B-B14F-4D97-AF65-F5344CB8AC3E}">
        <p14:creationId xmlns:p14="http://schemas.microsoft.com/office/powerpoint/2010/main" val="3414428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a:xfrm>
                <a:off x="331304" y="484631"/>
                <a:ext cx="11582400" cy="3941595"/>
              </a:xfrm>
            </p:spPr>
            <p:txBody>
              <a:bodyPr>
                <a:normAutofit fontScale="90000"/>
              </a:bodyPr>
              <a:lstStyle/>
              <a:p>
                <a:pPr algn="ctr"/>
                <a:r>
                  <a:rPr lang="en-US" sz="6600" dirty="0"/>
                  <a:t>3. Determine if the equation or inequality is true or false for x=6</a:t>
                </a:r>
                <a:br>
                  <a:rPr lang="en-US" sz="6600" dirty="0"/>
                </a:br>
                <a:br>
                  <a:rPr lang="en-US" sz="6600" dirty="0"/>
                </a:br>
                <a14:m>
                  <m:oMath xmlns:m="http://schemas.openxmlformats.org/officeDocument/2006/math">
                    <m:f>
                      <m:fPr>
                        <m:ctrlPr>
                          <a:rPr lang="en-US" sz="6600" i="1" smtClean="0">
                            <a:latin typeface="Cambria Math" panose="02040503050406030204" pitchFamily="18" charset="0"/>
                          </a:rPr>
                        </m:ctrlPr>
                      </m:fPr>
                      <m:num>
                        <m:r>
                          <a:rPr lang="en-US" sz="6600" b="0" i="1" smtClean="0">
                            <a:latin typeface="Cambria Math" panose="02040503050406030204" pitchFamily="18" charset="0"/>
                          </a:rPr>
                          <m:t>𝑥</m:t>
                        </m:r>
                      </m:num>
                      <m:den>
                        <m:r>
                          <a:rPr lang="en-US" sz="6600" b="0" i="1" smtClean="0">
                            <a:latin typeface="Cambria Math" panose="02040503050406030204" pitchFamily="18" charset="0"/>
                          </a:rPr>
                          <m:t>2</m:t>
                        </m:r>
                      </m:den>
                    </m:f>
                    <m:r>
                      <a:rPr lang="en-US" sz="6600" b="0" i="0" smtClean="0">
                        <a:latin typeface="Cambria Math" panose="02040503050406030204" pitchFamily="18" charset="0"/>
                      </a:rPr>
                      <m:t> </m:t>
                    </m:r>
                    <m:r>
                      <a:rPr lang="en-US" sz="6600" b="0" i="1" smtClean="0">
                        <a:latin typeface="Cambria Math" panose="02040503050406030204" pitchFamily="18" charset="0"/>
                        <a:ea typeface="Cambria Math" panose="02040503050406030204" pitchFamily="18" charset="0"/>
                      </a:rPr>
                      <m:t>&lt; </m:t>
                    </m:r>
                  </m:oMath>
                </a14:m>
                <a:r>
                  <a:rPr lang="en-US" sz="6600" dirty="0"/>
                  <a:t>5</a:t>
                </a:r>
                <a:endParaRPr lang="en-US" sz="6600" dirty="0"/>
              </a:p>
            </p:txBody>
          </p:sp>
        </mc:Choice>
        <mc:Fallback>
          <p:sp>
            <p:nvSpPr>
              <p:cNvPr id="2" name="Title 1"/>
              <p:cNvSpPr>
                <a:spLocks noGrp="1" noRot="1" noChangeAspect="1" noMove="1" noResize="1" noEditPoints="1" noAdjustHandles="1" noChangeArrowheads="1" noChangeShapeType="1" noTextEdit="1"/>
              </p:cNvSpPr>
              <p:nvPr>
                <p:ph type="title"/>
              </p:nvPr>
            </p:nvSpPr>
            <p:spPr>
              <a:xfrm>
                <a:off x="331304" y="484631"/>
                <a:ext cx="11582400" cy="3941595"/>
              </a:xfr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426324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304" y="484631"/>
            <a:ext cx="11582400" cy="6004659"/>
          </a:xfrm>
        </p:spPr>
        <p:txBody>
          <a:bodyPr>
            <a:normAutofit/>
          </a:bodyPr>
          <a:lstStyle/>
          <a:p>
            <a:pPr algn="ctr"/>
            <a:r>
              <a:rPr lang="en-US" dirty="0"/>
              <a:t>4. Carl solved 12 math problems every hour. Let h represent the total number of hours he has been solving math problems. Write an equation to find the total number of problems he has solved. </a:t>
            </a:r>
            <a:br>
              <a:rPr lang="en-US" dirty="0"/>
            </a:br>
            <a:br>
              <a:rPr lang="en-US" dirty="0"/>
            </a:br>
            <a:r>
              <a:rPr lang="en-US" dirty="0"/>
              <a:t>P=_________</a:t>
            </a:r>
          </a:p>
        </p:txBody>
      </p:sp>
    </p:spTree>
    <p:extLst>
      <p:ext uri="{BB962C8B-B14F-4D97-AF65-F5344CB8AC3E}">
        <p14:creationId xmlns:p14="http://schemas.microsoft.com/office/powerpoint/2010/main" val="2018058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304" y="484631"/>
            <a:ext cx="11582400" cy="5783434"/>
          </a:xfrm>
        </p:spPr>
        <p:txBody>
          <a:bodyPr>
            <a:noAutofit/>
          </a:bodyPr>
          <a:lstStyle/>
          <a:p>
            <a:pPr algn="ctr"/>
            <a:r>
              <a:rPr lang="en-US" sz="4000" dirty="0"/>
              <a:t>5. Mr. Tyus is creating teams to play volleyball. The number of students that wanted to play and the number of teams are shown in the table below. </a:t>
            </a:r>
            <a:br>
              <a:rPr lang="en-US" sz="4000" dirty="0"/>
            </a:br>
            <a:br>
              <a:rPr lang="en-US" sz="4000" dirty="0"/>
            </a:br>
            <a:br>
              <a:rPr lang="en-US" sz="4000" dirty="0"/>
            </a:br>
            <a:br>
              <a:rPr lang="en-US" sz="4000" dirty="0"/>
            </a:br>
            <a:br>
              <a:rPr lang="en-US" sz="4000" dirty="0"/>
            </a:br>
            <a:br>
              <a:rPr lang="en-US" sz="4000" dirty="0"/>
            </a:br>
            <a:br>
              <a:rPr lang="en-US" sz="4000" dirty="0"/>
            </a:br>
            <a:r>
              <a:rPr lang="en-US" sz="4000" dirty="0"/>
              <a:t>Write an equation to represent the number of students playing and the number of teams created. </a:t>
            </a:r>
          </a:p>
        </p:txBody>
      </p:sp>
      <p:graphicFrame>
        <p:nvGraphicFramePr>
          <p:cNvPr id="3" name="Table 2"/>
          <p:cNvGraphicFramePr>
            <a:graphicFrameLocks noGrp="1"/>
          </p:cNvGraphicFramePr>
          <p:nvPr>
            <p:extLst>
              <p:ext uri="{D42A27DB-BD31-4B8C-83A1-F6EECF244321}">
                <p14:modId xmlns:p14="http://schemas.microsoft.com/office/powerpoint/2010/main" val="2184261327"/>
              </p:ext>
            </p:extLst>
          </p:nvPr>
        </p:nvGraphicFramePr>
        <p:xfrm>
          <a:off x="2058504" y="2474724"/>
          <a:ext cx="8128000" cy="22250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162406603"/>
                    </a:ext>
                  </a:extLst>
                </a:gridCol>
                <a:gridCol w="4064000">
                  <a:extLst>
                    <a:ext uri="{9D8B030D-6E8A-4147-A177-3AD203B41FA5}">
                      <a16:colId xmlns:a16="http://schemas.microsoft.com/office/drawing/2014/main" val="1598591412"/>
                    </a:ext>
                  </a:extLst>
                </a:gridCol>
              </a:tblGrid>
              <a:tr h="370840">
                <a:tc>
                  <a:txBody>
                    <a:bodyPr/>
                    <a:lstStyle/>
                    <a:p>
                      <a:pPr algn="ctr"/>
                      <a:r>
                        <a:rPr lang="en-US" dirty="0"/>
                        <a:t>Number of Students </a:t>
                      </a:r>
                    </a:p>
                  </a:txBody>
                  <a:tcPr/>
                </a:tc>
                <a:tc>
                  <a:txBody>
                    <a:bodyPr/>
                    <a:lstStyle/>
                    <a:p>
                      <a:pPr algn="ctr"/>
                      <a:r>
                        <a:rPr lang="en-US" dirty="0"/>
                        <a:t>Number of Teams</a:t>
                      </a:r>
                    </a:p>
                  </a:txBody>
                  <a:tcPr/>
                </a:tc>
                <a:extLst>
                  <a:ext uri="{0D108BD9-81ED-4DB2-BD59-A6C34878D82A}">
                    <a16:rowId xmlns:a16="http://schemas.microsoft.com/office/drawing/2014/main" val="2953969192"/>
                  </a:ext>
                </a:extLst>
              </a:tr>
              <a:tr h="370840">
                <a:tc>
                  <a:txBody>
                    <a:bodyPr/>
                    <a:lstStyle/>
                    <a:p>
                      <a:pPr algn="ctr"/>
                      <a:r>
                        <a:rPr lang="en-US" dirty="0"/>
                        <a:t>12</a:t>
                      </a:r>
                    </a:p>
                  </a:txBody>
                  <a:tcPr/>
                </a:tc>
                <a:tc>
                  <a:txBody>
                    <a:bodyPr/>
                    <a:lstStyle/>
                    <a:p>
                      <a:pPr algn="ctr"/>
                      <a:r>
                        <a:rPr lang="en-US" dirty="0"/>
                        <a:t>2</a:t>
                      </a:r>
                    </a:p>
                  </a:txBody>
                  <a:tcPr/>
                </a:tc>
                <a:extLst>
                  <a:ext uri="{0D108BD9-81ED-4DB2-BD59-A6C34878D82A}">
                    <a16:rowId xmlns:a16="http://schemas.microsoft.com/office/drawing/2014/main" val="2028200360"/>
                  </a:ext>
                </a:extLst>
              </a:tr>
              <a:tr h="370840">
                <a:tc>
                  <a:txBody>
                    <a:bodyPr/>
                    <a:lstStyle/>
                    <a:p>
                      <a:pPr algn="ctr"/>
                      <a:r>
                        <a:rPr lang="en-US" dirty="0"/>
                        <a:t>18</a:t>
                      </a:r>
                    </a:p>
                  </a:txBody>
                  <a:tcPr/>
                </a:tc>
                <a:tc>
                  <a:txBody>
                    <a:bodyPr/>
                    <a:lstStyle/>
                    <a:p>
                      <a:pPr algn="ctr"/>
                      <a:r>
                        <a:rPr lang="en-US" dirty="0"/>
                        <a:t>3</a:t>
                      </a:r>
                    </a:p>
                  </a:txBody>
                  <a:tcPr/>
                </a:tc>
                <a:extLst>
                  <a:ext uri="{0D108BD9-81ED-4DB2-BD59-A6C34878D82A}">
                    <a16:rowId xmlns:a16="http://schemas.microsoft.com/office/drawing/2014/main" val="1500572173"/>
                  </a:ext>
                </a:extLst>
              </a:tr>
              <a:tr h="370840">
                <a:tc>
                  <a:txBody>
                    <a:bodyPr/>
                    <a:lstStyle/>
                    <a:p>
                      <a:pPr algn="ctr"/>
                      <a:r>
                        <a:rPr lang="en-US" dirty="0"/>
                        <a:t>24</a:t>
                      </a:r>
                    </a:p>
                  </a:txBody>
                  <a:tcPr/>
                </a:tc>
                <a:tc>
                  <a:txBody>
                    <a:bodyPr/>
                    <a:lstStyle/>
                    <a:p>
                      <a:pPr algn="ctr"/>
                      <a:r>
                        <a:rPr lang="en-US" dirty="0"/>
                        <a:t>4</a:t>
                      </a:r>
                    </a:p>
                  </a:txBody>
                  <a:tcPr/>
                </a:tc>
                <a:extLst>
                  <a:ext uri="{0D108BD9-81ED-4DB2-BD59-A6C34878D82A}">
                    <a16:rowId xmlns:a16="http://schemas.microsoft.com/office/drawing/2014/main" val="1169523708"/>
                  </a:ext>
                </a:extLst>
              </a:tr>
              <a:tr h="370840">
                <a:tc>
                  <a:txBody>
                    <a:bodyPr/>
                    <a:lstStyle/>
                    <a:p>
                      <a:pPr algn="ctr"/>
                      <a:r>
                        <a:rPr lang="en-US" dirty="0"/>
                        <a:t>30</a:t>
                      </a:r>
                    </a:p>
                  </a:txBody>
                  <a:tcPr/>
                </a:tc>
                <a:tc>
                  <a:txBody>
                    <a:bodyPr/>
                    <a:lstStyle/>
                    <a:p>
                      <a:pPr algn="ctr"/>
                      <a:r>
                        <a:rPr lang="en-US" dirty="0"/>
                        <a:t>5</a:t>
                      </a:r>
                    </a:p>
                  </a:txBody>
                  <a:tcPr/>
                </a:tc>
                <a:extLst>
                  <a:ext uri="{0D108BD9-81ED-4DB2-BD59-A6C34878D82A}">
                    <a16:rowId xmlns:a16="http://schemas.microsoft.com/office/drawing/2014/main" val="3981149196"/>
                  </a:ext>
                </a:extLst>
              </a:tr>
              <a:tr h="370840">
                <a:tc>
                  <a:txBody>
                    <a:bodyPr/>
                    <a:lstStyle/>
                    <a:p>
                      <a:pPr algn="ctr"/>
                      <a:r>
                        <a:rPr lang="en-US" dirty="0"/>
                        <a:t>36</a:t>
                      </a:r>
                    </a:p>
                  </a:txBody>
                  <a:tcPr/>
                </a:tc>
                <a:tc>
                  <a:txBody>
                    <a:bodyPr/>
                    <a:lstStyle/>
                    <a:p>
                      <a:pPr algn="ctr"/>
                      <a:r>
                        <a:rPr lang="en-US" dirty="0"/>
                        <a:t>6</a:t>
                      </a:r>
                    </a:p>
                  </a:txBody>
                  <a:tcPr/>
                </a:tc>
                <a:extLst>
                  <a:ext uri="{0D108BD9-81ED-4DB2-BD59-A6C34878D82A}">
                    <a16:rowId xmlns:a16="http://schemas.microsoft.com/office/drawing/2014/main" val="3856013566"/>
                  </a:ext>
                </a:extLst>
              </a:tr>
            </a:tbl>
          </a:graphicData>
        </a:graphic>
      </p:graphicFrame>
    </p:spTree>
    <p:extLst>
      <p:ext uri="{BB962C8B-B14F-4D97-AF65-F5344CB8AC3E}">
        <p14:creationId xmlns:p14="http://schemas.microsoft.com/office/powerpoint/2010/main" val="1649851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304" y="484631"/>
            <a:ext cx="11582400" cy="5267240"/>
          </a:xfrm>
        </p:spPr>
        <p:txBody>
          <a:bodyPr>
            <a:normAutofit/>
          </a:bodyPr>
          <a:lstStyle/>
          <a:p>
            <a:pPr algn="ctr"/>
            <a:r>
              <a:rPr lang="en-US" sz="6600" dirty="0"/>
              <a:t>6. This year, Ms. Rankin is Twice as old as her cousin Paige. If x Represents Ms. Rankin’s age now, what is an equation to represent Paige’s age one year ago?  </a:t>
            </a:r>
          </a:p>
        </p:txBody>
      </p:sp>
    </p:spTree>
    <p:extLst>
      <p:ext uri="{BB962C8B-B14F-4D97-AF65-F5344CB8AC3E}">
        <p14:creationId xmlns:p14="http://schemas.microsoft.com/office/powerpoint/2010/main" val="3718395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304" y="484631"/>
            <a:ext cx="11582400" cy="3941595"/>
          </a:xfrm>
        </p:spPr>
        <p:txBody>
          <a:bodyPr>
            <a:normAutofit fontScale="90000"/>
          </a:bodyPr>
          <a:lstStyle/>
          <a:p>
            <a:pPr algn="ctr"/>
            <a:r>
              <a:rPr lang="en-US" sz="6600" dirty="0"/>
              <a:t>7. Robert has saved $180 to buy a TV which costs $450. He wants to find how much more he needs to save to buy the TV. Write an equation to help him determine how much he needs to save </a:t>
            </a:r>
          </a:p>
        </p:txBody>
      </p:sp>
    </p:spTree>
    <p:extLst>
      <p:ext uri="{BB962C8B-B14F-4D97-AF65-F5344CB8AC3E}">
        <p14:creationId xmlns:p14="http://schemas.microsoft.com/office/powerpoint/2010/main" val="5421434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836</TotalTime>
  <Words>570</Words>
  <Application>Microsoft Office PowerPoint</Application>
  <PresentationFormat>Widescreen</PresentationFormat>
  <Paragraphs>45</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Cambria Math</vt:lpstr>
      <vt:lpstr>Rockwell</vt:lpstr>
      <vt:lpstr>Rockwell Condensed</vt:lpstr>
      <vt:lpstr>Wingdings</vt:lpstr>
      <vt:lpstr>Wood Type</vt:lpstr>
      <vt:lpstr>Unit 4  Cornhole Math</vt:lpstr>
      <vt:lpstr>Game Directions: </vt:lpstr>
      <vt:lpstr>1. Determine if the equation or inequality is true or false for x=6  3x=18</vt:lpstr>
      <vt:lpstr>2. Determine if the equation or inequality is true or false for x=6  x + 12=24</vt:lpstr>
      <vt:lpstr>3. Determine if the equation or inequality is true or false for x=6  x/2  &lt; 5</vt:lpstr>
      <vt:lpstr>4. Carl solved 12 math problems every hour. Let h represent the total number of hours he has been solving math problems. Write an equation to find the total number of problems he has solved.   P=_________</vt:lpstr>
      <vt:lpstr>5. Mr. Tyus is creating teams to play volleyball. The number of students that wanted to play and the number of teams are shown in the table below.        Write an equation to represent the number of students playing and the number of teams created. </vt:lpstr>
      <vt:lpstr>6. This year, Ms. Rankin is Twice as old as her cousin Paige. If x Represents Ms. Rankin’s age now, what is an equation to represent Paige’s age one year ago?  </vt:lpstr>
      <vt:lpstr>7. Robert has saved $180 to buy a TV which costs $450. He wants to find how much more he needs to save to buy the TV. Write an equation to help him determine how much he needs to save </vt:lpstr>
      <vt:lpstr>8. Solve the equation for M  7m=63</vt:lpstr>
      <vt:lpstr>9.   19 + c ≥ 69</vt:lpstr>
      <vt:lpstr>10. Taryn bought 6 concert tickets for her friends. The total cost was $606. What is the cost of each ticket? </vt:lpstr>
      <vt:lpstr>11. A Train can travel a distance of no more than 8,500 Miles before refueling. Write an inequality to show how many miles a train can travel, t, without having to refuel.    </vt:lpstr>
      <vt:lpstr>12. A bank requires that customers have more than $200 in their savings account at all times. Write an inequality to show how many dollars can be in a customers account. </vt:lpstr>
      <vt:lpstr>13. The Rankin’s Hot tub can hold no more than 3,287 gallons of water. Write an inequality to describe how many gallons of water are in the Rankin’s hot tub.  </vt:lpstr>
      <vt:lpstr>14. Ms. Rankin waited in line for less than 20 minutes to ride Harry Potter and the Forbidden Journey at Universal studios. Graph an inequality to describe the amount of time Ms. Rankin waited. </vt:lpstr>
      <vt:lpstr>15. Write an inequality for the graph   </vt:lpstr>
      <vt:lpstr>17.   x – 7 = 18</vt:lpstr>
      <vt:lpstr>18.   9x = 99</vt:lpstr>
      <vt:lpstr>19.   x – 3 = 0</vt:lpstr>
      <vt:lpstr>20. Is x=5 a solution to the inequality?   10 – x &lt; 3 </vt:lpstr>
      <vt:lpstr>21. Is x=9 a solution to the inequality?   14 + x &gt; 23 </vt:lpstr>
      <vt:lpstr>22. Is x=42 a solution to the inequality?   X &gt; 7 6    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Part A- Review Game  GCF LCM Dividing Fractions Mixed/Improper Fractions</dc:title>
  <dc:creator>Rankin, Melissa L</dc:creator>
  <cp:lastModifiedBy>Rankin, Melissa L</cp:lastModifiedBy>
  <cp:revision>24</cp:revision>
  <cp:lastPrinted>2018-11-26T20:46:43Z</cp:lastPrinted>
  <dcterms:created xsi:type="dcterms:W3CDTF">2017-09-04T19:08:36Z</dcterms:created>
  <dcterms:modified xsi:type="dcterms:W3CDTF">2018-11-26T21:28:33Z</dcterms:modified>
</cp:coreProperties>
</file>