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2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9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8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4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8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5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8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833C-AA99-41CA-83E5-A55B498634C8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5D66-DA92-4DCE-B2A6-AEE21AE28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9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04803"/>
            <a:ext cx="4629150" cy="147002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/>
              <a:t>Unit 6:  Statistics </a:t>
            </a:r>
            <a:r>
              <a:rPr lang="en-US" sz="4000" dirty="0"/>
              <a:t/>
            </a:r>
            <a:br>
              <a:rPr lang="en-US" sz="40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50" y="1905001"/>
            <a:ext cx="4800600" cy="3204908"/>
          </a:xfrm>
          <a:ln w="508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Mean, Median, Mode, </a:t>
            </a:r>
            <a:r>
              <a:rPr lang="en-US" sz="2400" dirty="0" smtClean="0">
                <a:solidFill>
                  <a:schemeClr val="tx1"/>
                </a:solidFill>
              </a:rPr>
              <a:t>Range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Measures of Variation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Box Plots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Line </a:t>
            </a:r>
            <a:r>
              <a:rPr lang="en-US" sz="2400" dirty="0" smtClean="0">
                <a:solidFill>
                  <a:schemeClr val="tx1"/>
                </a:solidFill>
              </a:rPr>
              <a:t>Plots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Histograms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ttp://2.bp.blogspot.com/-lOT7ZejCRSU/TgipLVUOttI/AAAAAAAAAHM/ZgpYtgj3AG0/s1600/arithmetic+carto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0" r="5696"/>
          <a:stretch/>
        </p:blipFill>
        <p:spPr bwMode="auto">
          <a:xfrm>
            <a:off x="6327551" y="4032406"/>
            <a:ext cx="2571750" cy="260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ssy\AppData\Local\Microsoft\Windows\Temporary Internet Files\Content.IE5\K6HL11ML\MC9003842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581400"/>
            <a:ext cx="1657350" cy="305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5014" l="3500" r="94500">
                        <a14:foregroundMark x1="49500" y1="16343" x2="37500" y2="0"/>
                        <a14:foregroundMark x1="7000" y1="16898" x2="7000" y2="16898"/>
                        <a14:foregroundMark x1="25000" y1="8587" x2="25000" y2="8587"/>
                        <a14:foregroundMark x1="8250" y1="27701" x2="8250" y2="27701"/>
                        <a14:foregroundMark x1="18500" y1="47645" x2="73500" y2="54017"/>
                        <a14:foregroundMark x1="8750" y1="36565" x2="44750" y2="83102"/>
                        <a14:foregroundMark x1="51500" y1="92244" x2="86250" y2="48753"/>
                        <a14:foregroundMark x1="19500" y1="19114" x2="73500" y2="25485"/>
                        <a14:foregroundMark x1="79750" y1="9418" x2="94500" y2="37119"/>
                        <a14:foregroundMark x1="79750" y1="8587" x2="51000" y2="16343"/>
                        <a14:foregroundMark x1="38500" y1="40166" x2="54750" y2="55125"/>
                        <a14:foregroundMark x1="10750" y1="46537" x2="43250" y2="87535"/>
                        <a14:foregroundMark x1="3500" y1="50416" x2="41000" y2="950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28604"/>
            <a:ext cx="2803570" cy="261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2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</a:t>
            </a:r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 4: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Median:                               Maximum:                              Minimum: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Q1:                                          Q3: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898334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65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0"/>
            <a:ext cx="6172200" cy="6397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CCGPS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09600"/>
            <a:ext cx="6858000" cy="6248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b="1" dirty="0"/>
              <a:t>MCC6.SP.1. </a:t>
            </a:r>
            <a:r>
              <a:rPr lang="en-US" sz="4500" dirty="0"/>
              <a:t>Recognize a statistical question as one that anticipates variability in the data related to the question and accounts for it in the answers. For example, “How old am I?” is not a statistical question, but “How old are the students in my school?” is a statistical question because one anticipates variability in students’ ages. </a:t>
            </a:r>
          </a:p>
          <a:p>
            <a:pPr marL="0" indent="0">
              <a:buNone/>
            </a:pPr>
            <a:r>
              <a:rPr lang="en-US" sz="4500" b="1" dirty="0"/>
              <a:t>MCC6.SP.2. </a:t>
            </a:r>
            <a:r>
              <a:rPr lang="en-US" sz="4500" dirty="0"/>
              <a:t>Understand that a set of data collected to answer a statistical question has a distribution which can be described by its center, spread, and overall shape. </a:t>
            </a:r>
          </a:p>
          <a:p>
            <a:pPr marL="0" indent="0">
              <a:buNone/>
            </a:pPr>
            <a:r>
              <a:rPr lang="en-US" sz="4500" b="1" dirty="0"/>
              <a:t>MCC6.SP.3 </a:t>
            </a:r>
            <a:r>
              <a:rPr lang="en-US" sz="4500" dirty="0"/>
              <a:t>Recognize that a measure of center for a numerical data set summarizes all of its values with a single number, while a measure of variation describes how its values vary with a single number. </a:t>
            </a:r>
          </a:p>
          <a:p>
            <a:pPr marL="0" indent="0">
              <a:buNone/>
            </a:pPr>
            <a:r>
              <a:rPr lang="en-US" sz="4500" b="1" dirty="0"/>
              <a:t>MCC6.SP.4. </a:t>
            </a:r>
            <a:r>
              <a:rPr lang="en-US" sz="4500" dirty="0"/>
              <a:t>Display numerical data in plots on a number line, including dot plots, histograms, and box plots. </a:t>
            </a:r>
          </a:p>
          <a:p>
            <a:pPr marL="0" indent="0">
              <a:buNone/>
            </a:pPr>
            <a:r>
              <a:rPr lang="en-US" sz="4500" b="1" dirty="0"/>
              <a:t>MCC6.SP.5. </a:t>
            </a:r>
            <a:r>
              <a:rPr lang="en-US" sz="4500" dirty="0"/>
              <a:t>Summarize numerical data sets in relation to their context, such as by: </a:t>
            </a:r>
          </a:p>
          <a:p>
            <a:pPr marL="0" indent="0">
              <a:buNone/>
            </a:pPr>
            <a:r>
              <a:rPr lang="en-US" sz="4500" b="1" dirty="0"/>
              <a:t>MCC6.SP.5.a.</a:t>
            </a:r>
            <a:r>
              <a:rPr lang="en-US" sz="4500" dirty="0"/>
              <a:t> Reporting the number of observations. </a:t>
            </a:r>
          </a:p>
          <a:p>
            <a:pPr marL="0" indent="0">
              <a:buNone/>
            </a:pPr>
            <a:r>
              <a:rPr lang="en-US" sz="4500" b="1" dirty="0"/>
              <a:t>MCC6.SP.5.b. </a:t>
            </a:r>
            <a:r>
              <a:rPr lang="en-US" sz="4500" dirty="0"/>
              <a:t>Describing the nature of the attribute under investigation, including how it was measured and its units of measurement </a:t>
            </a:r>
          </a:p>
          <a:p>
            <a:pPr marL="0" indent="0">
              <a:buNone/>
            </a:pPr>
            <a:r>
              <a:rPr lang="en-US" sz="4500" b="1" dirty="0"/>
              <a:t>MCC6.SP.5.c. </a:t>
            </a:r>
            <a:r>
              <a:rPr lang="en-US" sz="4500" dirty="0"/>
              <a:t>Giving quantitative measures of center (median and/or mean) and variability (interquartile range and/or mean absolute deviation), as well as describing any overall pattern and any striking deviations from the overall pattern with reference to the context in which the data were gathered.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7"/>
            <a:ext cx="6172200" cy="639763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Mathematical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685800"/>
            <a:ext cx="6172200" cy="5791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Make </a:t>
            </a:r>
            <a:r>
              <a:rPr lang="en-US" dirty="0"/>
              <a:t>sense of problems and persevere in solving them.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Reason abstractly and quantitatively.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Construct viable arguments and critique the reasoning of others.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Model with mathematics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Use appropriate tools strategically.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Attend to precision.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Look for and make use of structure.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Look for and express regularity in repeated reasoning</a:t>
            </a:r>
          </a:p>
        </p:txBody>
      </p:sp>
    </p:spTree>
    <p:extLst>
      <p:ext uri="{BB962C8B-B14F-4D97-AF65-F5344CB8AC3E}">
        <p14:creationId xmlns:p14="http://schemas.microsoft.com/office/powerpoint/2010/main" val="33803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</a:t>
            </a:r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dirty="0" smtClean="0"/>
              <a:t>A box plot, or box-and-whisker plot, uses a number line to show the distribution of a set of data by using the median, quartiles, and extreme values. A box is drawn around the quartile values, and the whiskers extend from each quartile to the extreme data points that are not outliers. The median is marked with a vertical line. </a:t>
            </a:r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endParaRPr lang="en-US" sz="2400" i="1" dirty="0" smtClean="0"/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i="1" dirty="0" smtClean="0"/>
              <a:t>Box plots separate data into four parts. Even though the parts may differ in length , each contain 25% of the data. The box shows the middle 50% of the data. </a:t>
            </a:r>
            <a:endParaRPr lang="en-US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66098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75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</a:t>
            </a:r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1: Draw a box plot of the car speed data. </a:t>
            </a:r>
          </a:p>
          <a:p>
            <a:pPr marL="0" indent="0">
              <a:buNone/>
            </a:pPr>
            <a:r>
              <a:rPr lang="en-US" sz="2400" i="1" dirty="0" smtClean="0"/>
              <a:t>    25    35    27    22    34    40    20    19    23    25   30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Step 1: Order the numbers from least to greatest. Then draw a number line that covers the range of the data. 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Step 2: Find the median, the maximum, the minimum, the first quartile, and the third quartile. Mark these points above the number line. 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Step 3: Draw the box so that it includes the quartile values. Draw a vertical line through the box at the median value. Extend the whiskers from  each quartile to the extreme data points. Include a title. </a:t>
            </a:r>
            <a:endParaRPr lang="en-US" sz="24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67200"/>
            <a:ext cx="2971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50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</a:t>
            </a:r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1: Draw a box plot of the car speed data. </a:t>
            </a:r>
          </a:p>
          <a:p>
            <a:pPr marL="0" indent="0">
              <a:buNone/>
            </a:pPr>
            <a:r>
              <a:rPr lang="en-US" sz="2400" i="1" dirty="0" smtClean="0"/>
              <a:t>         25    35    27    22    34    40    20    19    23    25   30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sz="2400" b="1" i="1" dirty="0" smtClean="0"/>
              <a:t>Step 1: </a:t>
            </a:r>
            <a:r>
              <a:rPr lang="en-US" sz="2400" i="1" dirty="0" smtClean="0"/>
              <a:t>Order the numbers from least to greatest. Then draw a number line that covers the range of the data. </a:t>
            </a:r>
          </a:p>
          <a:p>
            <a:pPr marL="0" indent="0">
              <a:buNone/>
            </a:pPr>
            <a:r>
              <a:rPr lang="en-US" sz="2400" b="1" i="1" dirty="0" smtClean="0"/>
              <a:t>Step 2: </a:t>
            </a:r>
            <a:r>
              <a:rPr lang="en-US" sz="2400" i="1" dirty="0" smtClean="0"/>
              <a:t>Find the median, the maximum, the minimum, the first quartile, and the third quartile. Mark these points above the number line.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Median:                               Maximum:                              Minimum: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Q1:                                          Q3: </a:t>
            </a:r>
          </a:p>
        </p:txBody>
      </p:sp>
    </p:spTree>
    <p:extLst>
      <p:ext uri="{BB962C8B-B14F-4D97-AF65-F5344CB8AC3E}">
        <p14:creationId xmlns:p14="http://schemas.microsoft.com/office/powerpoint/2010/main" val="99205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</a:t>
            </a:r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1: Draw a box plot of the car speed data. </a:t>
            </a:r>
          </a:p>
          <a:p>
            <a:pPr marL="0" indent="0" algn="ctr">
              <a:buNone/>
            </a:pPr>
            <a:r>
              <a:rPr lang="en-US" sz="2400" i="1" dirty="0" smtClean="0"/>
              <a:t>19    20    22    23    25    25    27    30    34    35    40   </a:t>
            </a:r>
          </a:p>
          <a:p>
            <a:pPr marL="0" indent="0">
              <a:buNone/>
            </a:pPr>
            <a:r>
              <a:rPr lang="en-US" sz="2400" i="1" dirty="0" smtClean="0"/>
              <a:t>Step 2: Find the median, the maximum, the minimum, the first quartile, and the third quartile. Mark these points above the number line. 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Step 3: Draw the box so that it includes the quartile values. Draw a vertical line through the box at the median value. Extend the whiskers from  each quartile to the extreme data points. Include a title. </a:t>
            </a:r>
            <a:endParaRPr lang="en-US" sz="24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3810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57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</a:t>
            </a:r>
            <a:r>
              <a:rPr lang="en-US" dirty="0" smtClean="0"/>
              <a:t>Plots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1"/>
          <a:stretch/>
        </p:blipFill>
        <p:spPr bwMode="auto">
          <a:xfrm>
            <a:off x="0" y="685800"/>
            <a:ext cx="9063958" cy="244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28600" y="35814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measures of variability</a:t>
            </a:r>
          </a:p>
          <a:p>
            <a:endParaRPr lang="en-US" dirty="0"/>
          </a:p>
          <a:p>
            <a:r>
              <a:rPr lang="en-US" dirty="0" smtClean="0"/>
              <a:t>Median:                                                      Q1:        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Q3:                                                               Range: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Interquartile Range:                                  Outlier: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8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</a:t>
            </a:r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3: Draw a box plot of the data set below. </a:t>
            </a:r>
          </a:p>
          <a:p>
            <a:pPr marL="0" indent="0">
              <a:buNone/>
            </a:pPr>
            <a:r>
              <a:rPr lang="en-US" sz="2400" dirty="0" smtClean="0"/>
              <a:t>   15    16    17    17    18   19    20    21    22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Median:                               Maximum:                              Minimum: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Q1:                                          Q3: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78" b="19902"/>
          <a:stretch/>
        </p:blipFill>
        <p:spPr bwMode="auto">
          <a:xfrm>
            <a:off x="-190501" y="5029200"/>
            <a:ext cx="9410701" cy="74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58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814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6:  Statistics  </vt:lpstr>
      <vt:lpstr>CCGPS Standards</vt:lpstr>
      <vt:lpstr>Mathematical Practices </vt:lpstr>
      <vt:lpstr>Box Plots</vt:lpstr>
      <vt:lpstr>Box Plots</vt:lpstr>
      <vt:lpstr>Box Plots</vt:lpstr>
      <vt:lpstr>Box Plots</vt:lpstr>
      <vt:lpstr>Box Plots</vt:lpstr>
      <vt:lpstr>Box Plots</vt:lpstr>
      <vt:lpstr>Box Plots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 Statistics</dc:title>
  <dc:creator>Missy</dc:creator>
  <cp:lastModifiedBy>Windows User</cp:lastModifiedBy>
  <cp:revision>8</cp:revision>
  <dcterms:created xsi:type="dcterms:W3CDTF">2014-03-27T17:18:29Z</dcterms:created>
  <dcterms:modified xsi:type="dcterms:W3CDTF">2015-03-20T13:29:58Z</dcterms:modified>
</cp:coreProperties>
</file>