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4660"/>
  </p:normalViewPr>
  <p:slideViewPr>
    <p:cSldViewPr>
      <p:cViewPr>
        <p:scale>
          <a:sx n="76" d="100"/>
          <a:sy n="76" d="100"/>
        </p:scale>
        <p:origin x="-115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1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4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1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E35F-5E8C-4645-832C-CE995716C3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A330-3B28-4C5B-B7AA-6D7ADC2F4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04803"/>
            <a:ext cx="4629150" cy="147002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/>
              <a:t>Unit 6:  Statistics </a:t>
            </a:r>
            <a:r>
              <a:rPr lang="en-US" sz="4000" dirty="0"/>
              <a:t/>
            </a:r>
            <a:br>
              <a:rPr lang="en-US" sz="40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1905001"/>
            <a:ext cx="4800600" cy="3204908"/>
          </a:xfrm>
          <a:ln w="508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Mean, Median, Mode, </a:t>
            </a:r>
            <a:r>
              <a:rPr lang="en-US" sz="2400" dirty="0" smtClean="0">
                <a:solidFill>
                  <a:schemeClr val="tx1"/>
                </a:solidFill>
              </a:rPr>
              <a:t>Range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Measures of Variation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 Box Plots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Line </a:t>
            </a:r>
            <a:r>
              <a:rPr lang="en-US" sz="2400" dirty="0" smtClean="0">
                <a:solidFill>
                  <a:schemeClr val="tx1"/>
                </a:solidFill>
              </a:rPr>
              <a:t>Plots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Histograms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2.bp.blogspot.com/-lOT7ZejCRSU/TgipLVUOttI/AAAAAAAAAHM/ZgpYtgj3AG0/s1600/arithmetic+cartoo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0" r="5696"/>
          <a:stretch/>
        </p:blipFill>
        <p:spPr bwMode="auto">
          <a:xfrm>
            <a:off x="6327551" y="4032406"/>
            <a:ext cx="2571750" cy="260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ssy\AppData\Local\Microsoft\Windows\Temporary Internet Files\Content.IE5\K6HL11ML\MC9003842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581400"/>
            <a:ext cx="1657350" cy="305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014" l="3500" r="94500">
                        <a14:foregroundMark x1="49500" y1="16343" x2="37500" y2="0"/>
                        <a14:foregroundMark x1="7000" y1="16898" x2="7000" y2="16898"/>
                        <a14:foregroundMark x1="25000" y1="8587" x2="25000" y2="8587"/>
                        <a14:foregroundMark x1="8250" y1="27701" x2="8250" y2="27701"/>
                        <a14:foregroundMark x1="18500" y1="47645" x2="73500" y2="54017"/>
                        <a14:foregroundMark x1="8750" y1="36565" x2="44750" y2="83102"/>
                        <a14:foregroundMark x1="51500" y1="92244" x2="86250" y2="48753"/>
                        <a14:foregroundMark x1="19500" y1="19114" x2="73500" y2="25485"/>
                        <a14:foregroundMark x1="79750" y1="9418" x2="94500" y2="37119"/>
                        <a14:foregroundMark x1="79750" y1="8587" x2="51000" y2="16343"/>
                        <a14:foregroundMark x1="38500" y1="40166" x2="54750" y2="55125"/>
                        <a14:foregroundMark x1="10750" y1="46537" x2="43250" y2="87535"/>
                        <a14:foregroundMark x1="3500" y1="50416" x2="41000" y2="95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28604"/>
            <a:ext cx="2803570" cy="261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5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CCGPS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6858000" cy="6248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b="1" dirty="0"/>
              <a:t>MCC6.SP.1. </a:t>
            </a:r>
            <a:r>
              <a:rPr lang="en-US" sz="4500" dirty="0"/>
              <a:t>Recognize a statistical question as one that anticipates variability in the data related to the question and accounts for it in the answers. For example, “How old am I?” is not a statistical question, but “How old are the students in my school?” is a statistical question because one anticipates variability in students’ ages. </a:t>
            </a:r>
          </a:p>
          <a:p>
            <a:pPr marL="0" indent="0">
              <a:buNone/>
            </a:pPr>
            <a:r>
              <a:rPr lang="en-US" sz="4500" b="1" dirty="0"/>
              <a:t>MCC6.SP.2. </a:t>
            </a:r>
            <a:r>
              <a:rPr lang="en-US" sz="4500" dirty="0"/>
              <a:t>Understand that a set of data collected to answer a statistical question has a distribution which can be described by its center, spread, and overall shape. </a:t>
            </a:r>
          </a:p>
          <a:p>
            <a:pPr marL="0" indent="0">
              <a:buNone/>
            </a:pPr>
            <a:r>
              <a:rPr lang="en-US" sz="4500" b="1" dirty="0"/>
              <a:t>MCC6.SP.3 </a:t>
            </a:r>
            <a:r>
              <a:rPr lang="en-US" sz="4500" dirty="0"/>
              <a:t>Recognize that a measure of center for a numerical data set summarizes all of its values with a single number, while a measure of variation describes how its values vary with a single number. </a:t>
            </a:r>
          </a:p>
          <a:p>
            <a:pPr marL="0" indent="0">
              <a:buNone/>
            </a:pPr>
            <a:r>
              <a:rPr lang="en-US" sz="4500" b="1" dirty="0"/>
              <a:t>MCC6.SP.4. </a:t>
            </a:r>
            <a:r>
              <a:rPr lang="en-US" sz="4500" dirty="0"/>
              <a:t>Display numerical data in plots on a number line, including dot plots, histograms, and box plots. </a:t>
            </a:r>
          </a:p>
          <a:p>
            <a:pPr marL="0" indent="0">
              <a:buNone/>
            </a:pPr>
            <a:r>
              <a:rPr lang="en-US" sz="4500" b="1" dirty="0"/>
              <a:t>MCC6.SP.5. </a:t>
            </a:r>
            <a:r>
              <a:rPr lang="en-US" sz="4500" dirty="0"/>
              <a:t>Summarize numerical data sets in relation to their context, such as by: </a:t>
            </a:r>
          </a:p>
          <a:p>
            <a:pPr marL="0" indent="0">
              <a:buNone/>
            </a:pPr>
            <a:r>
              <a:rPr lang="en-US" sz="4500" b="1" dirty="0"/>
              <a:t>MCC6.SP.5.a.</a:t>
            </a:r>
            <a:r>
              <a:rPr lang="en-US" sz="4500" dirty="0"/>
              <a:t> Reporting the number of observations. </a:t>
            </a:r>
          </a:p>
          <a:p>
            <a:pPr marL="0" indent="0">
              <a:buNone/>
            </a:pPr>
            <a:r>
              <a:rPr lang="en-US" sz="4500" b="1" dirty="0"/>
              <a:t>MCC6.SP.5.b. </a:t>
            </a:r>
            <a:r>
              <a:rPr lang="en-US" sz="4500" dirty="0"/>
              <a:t>Describing the nature of the attribute under investigation, including how it was measured and its units of measurement </a:t>
            </a:r>
          </a:p>
          <a:p>
            <a:pPr marL="0" indent="0">
              <a:buNone/>
            </a:pPr>
            <a:r>
              <a:rPr lang="en-US" sz="4500" b="1" dirty="0"/>
              <a:t>MCC6.SP.5.c. </a:t>
            </a:r>
            <a:r>
              <a:rPr lang="en-US" sz="4500" dirty="0"/>
              <a:t>Giving quantitative measures of center (median and/or mean) and variability (interquartile range and/or mean absolute deviation), as well as describing any overall pattern and any striking deviations from the overall pattern with reference to the context in which the data were gathered.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7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Mathematical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685800"/>
            <a:ext cx="6172200" cy="5791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sense of problems and persevere in solving them.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Reason abstractly and quantitatively.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Construct viable arguments and critique the reasoning of others.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Model with mathematics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appropriate tools strategically.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Attend to precision.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Look for and make use of structure.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Look for and express regularity in repeated reasoning</a:t>
            </a:r>
          </a:p>
        </p:txBody>
      </p:sp>
    </p:spTree>
    <p:extLst>
      <p:ext uri="{BB962C8B-B14F-4D97-AF65-F5344CB8AC3E}">
        <p14:creationId xmlns:p14="http://schemas.microsoft.com/office/powerpoint/2010/main" val="719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Real World Link: Alicia researched the average price of concert tickets. The table shows the results.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555" y="1748909"/>
            <a:ext cx="5257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Fill in the tally column on the frequency table.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What does each tally mark represent.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What is one advantage of using the frequency table?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What is one advantage of using the first table?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3454" t="18000" b="2000"/>
          <a:stretch/>
        </p:blipFill>
        <p:spPr>
          <a:xfrm>
            <a:off x="5791200" y="1600200"/>
            <a:ext cx="3124200" cy="9413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2794" y="2717006"/>
            <a:ext cx="3401206" cy="203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3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7119793" cy="3539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6019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i="1" dirty="0" smtClean="0"/>
              <a:t>Data from a frequency table can be displayed as a histogram. A </a:t>
            </a:r>
            <a:r>
              <a:rPr lang="en-US" sz="2400" b="1" i="1" dirty="0" smtClean="0"/>
              <a:t>histogram </a:t>
            </a:r>
            <a:r>
              <a:rPr lang="en-US" sz="2400" i="1" dirty="0" smtClean="0"/>
              <a:t>is a type of bar graph used to display numerical data that has been organized into equal intervals. These intervals allow you to see the </a:t>
            </a:r>
            <a:r>
              <a:rPr lang="en-US" sz="2400" b="1" i="1" dirty="0" smtClean="0"/>
              <a:t>frequency distribution </a:t>
            </a:r>
            <a:r>
              <a:rPr lang="en-US" sz="2400" i="1" dirty="0" smtClean="0"/>
              <a:t>of the data, or how many pieces of data are in each interval. 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Scales and Intervals: It is important to choose a scale that includes all of the numbers in the data set. The interval should organize data to make it easy to compare. </a:t>
            </a:r>
          </a:p>
        </p:txBody>
      </p:sp>
    </p:spTree>
    <p:extLst>
      <p:ext uri="{BB962C8B-B14F-4D97-AF65-F5344CB8AC3E}">
        <p14:creationId xmlns:p14="http://schemas.microsoft.com/office/powerpoint/2010/main" val="160012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1: Refer to the histogram. Describe the histogram. How many remote control airplanes cost at least $100? How many remote controls airplanes cost less than $75?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22476" t="4305" r="29363" b="9576"/>
          <a:stretch/>
        </p:blipFill>
        <p:spPr>
          <a:xfrm>
            <a:off x="304800" y="2286000"/>
            <a:ext cx="3771901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57912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2: The table shows the number of daily visitors to selected state parks. Draw a histogram to represent the data. </a:t>
            </a:r>
          </a:p>
          <a:p>
            <a:pPr marL="0" indent="0">
              <a:buNone/>
            </a:pPr>
            <a:r>
              <a:rPr lang="en-US" sz="2800" b="1" dirty="0" smtClean="0"/>
              <a:t>Step 1: </a:t>
            </a:r>
            <a:r>
              <a:rPr lang="en-US" sz="2800" dirty="0" smtClean="0"/>
              <a:t>Make a frequency table to organize the data. For this example, use a scale from 100 through 399 with an interval of 50.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4487" y="762000"/>
            <a:ext cx="3719513" cy="183451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31655"/>
              </p:ext>
            </p:extLst>
          </p:nvPr>
        </p:nvGraphicFramePr>
        <p:xfrm>
          <a:off x="3352800" y="3855720"/>
          <a:ext cx="54864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Daily Visitors to Selected State Parks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100-149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150-199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1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10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Example 2: The table shows the number of daily visitors to selected state parks. Draw a histogram to represent the data. </a:t>
            </a:r>
          </a:p>
          <a:p>
            <a:pPr marL="0" indent="0">
              <a:buNone/>
            </a:pPr>
            <a:r>
              <a:rPr lang="en-US" sz="2800" b="1" dirty="0" smtClean="0"/>
              <a:t>Step 2: </a:t>
            </a:r>
            <a:r>
              <a:rPr lang="en-US" sz="2800" dirty="0" smtClean="0"/>
              <a:t>Draw and label a horizontal and vertical axis. Include a title. Show the intervals from the frequency table on the horizontal axis. Label the vertical axis to show the frequencies.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9487" y="2819400"/>
            <a:ext cx="5175913" cy="3671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276600"/>
            <a:ext cx="3124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Step 3: </a:t>
            </a:r>
            <a:r>
              <a:rPr lang="en-US" sz="2800" dirty="0"/>
              <a:t>For each interval, draw a bar whose height is given by the frequencies.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3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7: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10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Example 3: </a:t>
            </a:r>
            <a:r>
              <a:rPr lang="en-US" sz="2800" dirty="0" smtClean="0"/>
              <a:t>The list shows a set of test scores. Choose intervals, make a frequency table, and construct a histogram to represent the data. 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6522" y="1524000"/>
            <a:ext cx="2911929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057400"/>
            <a:ext cx="2958791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89323" y="2993985"/>
            <a:ext cx="4704797" cy="385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2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704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6:  Statistics  </vt:lpstr>
      <vt:lpstr>CCGPS Standards</vt:lpstr>
      <vt:lpstr>Mathematical Practices </vt:lpstr>
      <vt:lpstr>Lesson 7: Histograms</vt:lpstr>
      <vt:lpstr>Lesson 7: Histograms</vt:lpstr>
      <vt:lpstr>Lesson 7: Histograms</vt:lpstr>
      <vt:lpstr>Lesson 7: Histograms</vt:lpstr>
      <vt:lpstr>Lesson 7: Histograms</vt:lpstr>
      <vt:lpstr>Lesson 7: Histograms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 Statistics</dc:title>
  <dc:creator>Missy</dc:creator>
  <cp:lastModifiedBy>Windows User</cp:lastModifiedBy>
  <cp:revision>13</cp:revision>
  <dcterms:created xsi:type="dcterms:W3CDTF">2014-03-24T21:23:25Z</dcterms:created>
  <dcterms:modified xsi:type="dcterms:W3CDTF">2015-03-23T12:30:35Z</dcterms:modified>
</cp:coreProperties>
</file>