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1A2DEC-4B27-4019-95B7-A0573E0AB698}"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CAE72-1E51-493B-9376-197C88154CF2}" type="slidenum">
              <a:rPr lang="en-US" smtClean="0"/>
              <a:t>‹#›</a:t>
            </a:fld>
            <a:endParaRPr lang="en-US"/>
          </a:p>
        </p:txBody>
      </p:sp>
    </p:spTree>
    <p:extLst>
      <p:ext uri="{BB962C8B-B14F-4D97-AF65-F5344CB8AC3E}">
        <p14:creationId xmlns:p14="http://schemas.microsoft.com/office/powerpoint/2010/main" val="1418637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A2DEC-4B27-4019-95B7-A0573E0AB698}"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CAE72-1E51-493B-9376-197C88154CF2}" type="slidenum">
              <a:rPr lang="en-US" smtClean="0"/>
              <a:t>‹#›</a:t>
            </a:fld>
            <a:endParaRPr lang="en-US"/>
          </a:p>
        </p:txBody>
      </p:sp>
    </p:spTree>
    <p:extLst>
      <p:ext uri="{BB962C8B-B14F-4D97-AF65-F5344CB8AC3E}">
        <p14:creationId xmlns:p14="http://schemas.microsoft.com/office/powerpoint/2010/main" val="1810327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A2DEC-4B27-4019-95B7-A0573E0AB698}"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CAE72-1E51-493B-9376-197C88154CF2}" type="slidenum">
              <a:rPr lang="en-US" smtClean="0"/>
              <a:t>‹#›</a:t>
            </a:fld>
            <a:endParaRPr lang="en-US"/>
          </a:p>
        </p:txBody>
      </p:sp>
    </p:spTree>
    <p:extLst>
      <p:ext uri="{BB962C8B-B14F-4D97-AF65-F5344CB8AC3E}">
        <p14:creationId xmlns:p14="http://schemas.microsoft.com/office/powerpoint/2010/main" val="237583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A2DEC-4B27-4019-95B7-A0573E0AB698}"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CAE72-1E51-493B-9376-197C88154CF2}" type="slidenum">
              <a:rPr lang="en-US" smtClean="0"/>
              <a:t>‹#›</a:t>
            </a:fld>
            <a:endParaRPr lang="en-US"/>
          </a:p>
        </p:txBody>
      </p:sp>
    </p:spTree>
    <p:extLst>
      <p:ext uri="{BB962C8B-B14F-4D97-AF65-F5344CB8AC3E}">
        <p14:creationId xmlns:p14="http://schemas.microsoft.com/office/powerpoint/2010/main" val="2416241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1A2DEC-4B27-4019-95B7-A0573E0AB698}"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CAE72-1E51-493B-9376-197C88154CF2}" type="slidenum">
              <a:rPr lang="en-US" smtClean="0"/>
              <a:t>‹#›</a:t>
            </a:fld>
            <a:endParaRPr lang="en-US"/>
          </a:p>
        </p:txBody>
      </p:sp>
    </p:spTree>
    <p:extLst>
      <p:ext uri="{BB962C8B-B14F-4D97-AF65-F5344CB8AC3E}">
        <p14:creationId xmlns:p14="http://schemas.microsoft.com/office/powerpoint/2010/main" val="3383893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1A2DEC-4B27-4019-95B7-A0573E0AB698}"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CAE72-1E51-493B-9376-197C88154CF2}" type="slidenum">
              <a:rPr lang="en-US" smtClean="0"/>
              <a:t>‹#›</a:t>
            </a:fld>
            <a:endParaRPr lang="en-US"/>
          </a:p>
        </p:txBody>
      </p:sp>
    </p:spTree>
    <p:extLst>
      <p:ext uri="{BB962C8B-B14F-4D97-AF65-F5344CB8AC3E}">
        <p14:creationId xmlns:p14="http://schemas.microsoft.com/office/powerpoint/2010/main" val="1792158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1A2DEC-4B27-4019-95B7-A0573E0AB698}" type="datetimeFigureOut">
              <a:rPr lang="en-US" smtClean="0"/>
              <a:t>3/23/2015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FCAE72-1E51-493B-9376-197C88154CF2}" type="slidenum">
              <a:rPr lang="en-US" smtClean="0"/>
              <a:t>‹#›</a:t>
            </a:fld>
            <a:endParaRPr lang="en-US"/>
          </a:p>
        </p:txBody>
      </p:sp>
    </p:spTree>
    <p:extLst>
      <p:ext uri="{BB962C8B-B14F-4D97-AF65-F5344CB8AC3E}">
        <p14:creationId xmlns:p14="http://schemas.microsoft.com/office/powerpoint/2010/main" val="41077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1A2DEC-4B27-4019-95B7-A0573E0AB698}" type="datetimeFigureOut">
              <a:rPr lang="en-US" smtClean="0"/>
              <a:t>3/23/2015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FCAE72-1E51-493B-9376-197C88154CF2}" type="slidenum">
              <a:rPr lang="en-US" smtClean="0"/>
              <a:t>‹#›</a:t>
            </a:fld>
            <a:endParaRPr lang="en-US"/>
          </a:p>
        </p:txBody>
      </p:sp>
    </p:spTree>
    <p:extLst>
      <p:ext uri="{BB962C8B-B14F-4D97-AF65-F5344CB8AC3E}">
        <p14:creationId xmlns:p14="http://schemas.microsoft.com/office/powerpoint/2010/main" val="1342695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A2DEC-4B27-4019-95B7-A0573E0AB698}" type="datetimeFigureOut">
              <a:rPr lang="en-US" smtClean="0"/>
              <a:t>3/23/2015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FCAE72-1E51-493B-9376-197C88154CF2}" type="slidenum">
              <a:rPr lang="en-US" smtClean="0"/>
              <a:t>‹#›</a:t>
            </a:fld>
            <a:endParaRPr lang="en-US"/>
          </a:p>
        </p:txBody>
      </p:sp>
    </p:spTree>
    <p:extLst>
      <p:ext uri="{BB962C8B-B14F-4D97-AF65-F5344CB8AC3E}">
        <p14:creationId xmlns:p14="http://schemas.microsoft.com/office/powerpoint/2010/main" val="3777108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1A2DEC-4B27-4019-95B7-A0573E0AB698}"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CAE72-1E51-493B-9376-197C88154CF2}" type="slidenum">
              <a:rPr lang="en-US" smtClean="0"/>
              <a:t>‹#›</a:t>
            </a:fld>
            <a:endParaRPr lang="en-US"/>
          </a:p>
        </p:txBody>
      </p:sp>
    </p:spTree>
    <p:extLst>
      <p:ext uri="{BB962C8B-B14F-4D97-AF65-F5344CB8AC3E}">
        <p14:creationId xmlns:p14="http://schemas.microsoft.com/office/powerpoint/2010/main" val="1146880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1A2DEC-4B27-4019-95B7-A0573E0AB698}"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CAE72-1E51-493B-9376-197C88154CF2}" type="slidenum">
              <a:rPr lang="en-US" smtClean="0"/>
              <a:t>‹#›</a:t>
            </a:fld>
            <a:endParaRPr lang="en-US"/>
          </a:p>
        </p:txBody>
      </p:sp>
    </p:spTree>
    <p:extLst>
      <p:ext uri="{BB962C8B-B14F-4D97-AF65-F5344CB8AC3E}">
        <p14:creationId xmlns:p14="http://schemas.microsoft.com/office/powerpoint/2010/main" val="1069409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1A2DEC-4B27-4019-95B7-A0573E0AB698}" type="datetimeFigureOut">
              <a:rPr lang="en-US" smtClean="0"/>
              <a:t>3/23/2015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CAE72-1E51-493B-9376-197C88154CF2}" type="slidenum">
              <a:rPr lang="en-US" smtClean="0"/>
              <a:t>‹#›</a:t>
            </a:fld>
            <a:endParaRPr lang="en-US"/>
          </a:p>
        </p:txBody>
      </p:sp>
    </p:spTree>
    <p:extLst>
      <p:ext uri="{BB962C8B-B14F-4D97-AF65-F5344CB8AC3E}">
        <p14:creationId xmlns:p14="http://schemas.microsoft.com/office/powerpoint/2010/main" val="2966308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304803"/>
            <a:ext cx="4629150" cy="1470025"/>
          </a:xfrm>
        </p:spPr>
        <p:txBody>
          <a:bodyPr>
            <a:normAutofit/>
          </a:bodyPr>
          <a:lstStyle/>
          <a:p>
            <a:pPr algn="l"/>
            <a:r>
              <a:rPr lang="en-US" sz="4000" u="sng" dirty="0"/>
              <a:t>Unit 6:  Statistics </a:t>
            </a:r>
            <a:r>
              <a:rPr lang="en-US" sz="4000" dirty="0"/>
              <a:t/>
            </a:r>
            <a:br>
              <a:rPr lang="en-US" sz="4000" dirty="0"/>
            </a:br>
            <a:endParaRPr lang="en-US" sz="3600" dirty="0"/>
          </a:p>
        </p:txBody>
      </p:sp>
      <p:sp>
        <p:nvSpPr>
          <p:cNvPr id="3" name="Subtitle 2"/>
          <p:cNvSpPr>
            <a:spLocks noGrp="1"/>
          </p:cNvSpPr>
          <p:nvPr>
            <p:ph type="subTitle" idx="1"/>
          </p:nvPr>
        </p:nvSpPr>
        <p:spPr>
          <a:xfrm>
            <a:off x="1771650" y="1905001"/>
            <a:ext cx="4800600" cy="3204908"/>
          </a:xfrm>
          <a:ln w="50800">
            <a:solidFill>
              <a:schemeClr val="accent1"/>
            </a:solidFill>
          </a:ln>
        </p:spPr>
        <p:txBody>
          <a:bodyPr>
            <a:noAutofit/>
          </a:bodyPr>
          <a:lstStyle/>
          <a:p>
            <a:r>
              <a:rPr lang="en-US" sz="2400" dirty="0">
                <a:solidFill>
                  <a:schemeClr val="tx1"/>
                </a:solidFill>
              </a:rPr>
              <a:t>Mean, Median, Mode, </a:t>
            </a:r>
            <a:r>
              <a:rPr lang="en-US" sz="2400" dirty="0" smtClean="0">
                <a:solidFill>
                  <a:schemeClr val="tx1"/>
                </a:solidFill>
              </a:rPr>
              <a:t>Range</a:t>
            </a:r>
          </a:p>
          <a:p>
            <a:r>
              <a:rPr lang="en-US" sz="2400" dirty="0" smtClean="0">
                <a:solidFill>
                  <a:schemeClr val="tx1"/>
                </a:solidFill>
              </a:rPr>
              <a:t>Measures of Variation</a:t>
            </a:r>
          </a:p>
          <a:p>
            <a:r>
              <a:rPr lang="en-US" sz="2400" dirty="0">
                <a:solidFill>
                  <a:schemeClr val="tx1"/>
                </a:solidFill>
              </a:rPr>
              <a:t> Box Plots</a:t>
            </a:r>
          </a:p>
          <a:p>
            <a:r>
              <a:rPr lang="en-US" sz="2400" b="1" dirty="0" smtClean="0">
                <a:solidFill>
                  <a:schemeClr val="tx1"/>
                </a:solidFill>
              </a:rPr>
              <a:t>Line </a:t>
            </a:r>
            <a:r>
              <a:rPr lang="en-US" sz="2400" b="1" dirty="0" smtClean="0">
                <a:solidFill>
                  <a:schemeClr val="tx1"/>
                </a:solidFill>
              </a:rPr>
              <a:t>Plots</a:t>
            </a:r>
          </a:p>
          <a:p>
            <a:r>
              <a:rPr lang="en-US" sz="2400" dirty="0" smtClean="0">
                <a:solidFill>
                  <a:schemeClr val="tx1"/>
                </a:solidFill>
              </a:rPr>
              <a:t>Histograms</a:t>
            </a:r>
            <a:endParaRPr lang="en-US" sz="2400" dirty="0" smtClean="0">
              <a:solidFill>
                <a:schemeClr val="tx1"/>
              </a:solidFill>
            </a:endParaRPr>
          </a:p>
        </p:txBody>
      </p:sp>
      <p:pic>
        <p:nvPicPr>
          <p:cNvPr id="2050" name="Picture 2" descr="http://2.bp.blogspot.com/-lOT7ZejCRSU/TgipLVUOttI/AAAAAAAAAHM/ZgpYtgj3AG0/s1600/arithmetic+cartoon.jpg"/>
          <p:cNvPicPr>
            <a:picLocks noChangeAspect="1" noChangeArrowheads="1"/>
          </p:cNvPicPr>
          <p:nvPr/>
        </p:nvPicPr>
        <p:blipFill rotWithShape="1">
          <a:blip r:embed="rId2">
            <a:extLst>
              <a:ext uri="{28A0092B-C50C-407E-A947-70E740481C1C}">
                <a14:useLocalDpi xmlns:a14="http://schemas.microsoft.com/office/drawing/2010/main" val="0"/>
              </a:ext>
            </a:extLst>
          </a:blip>
          <a:srcRect t="16420" r="5696"/>
          <a:stretch/>
        </p:blipFill>
        <p:spPr bwMode="auto">
          <a:xfrm>
            <a:off x="6327551" y="4032406"/>
            <a:ext cx="2571750" cy="260601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Missy\AppData\Local\Microsoft\Windows\Temporary Internet Files\Content.IE5\K6HL11ML\MC90038421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7300" y="3581400"/>
            <a:ext cx="1657350" cy="3057019"/>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ChangeAspect="1" noChangeArrowheads="1"/>
          </p:cNvPicPr>
          <p:nvPr/>
        </p:nvPicPr>
        <p:blipFill>
          <a:blip r:embed="rId4">
            <a:duotone>
              <a:schemeClr val="accent6">
                <a:shade val="45000"/>
                <a:satMod val="135000"/>
              </a:schemeClr>
              <a:prstClr val="white"/>
            </a:duotone>
            <a:extLst>
              <a:ext uri="{BEBA8EAE-BF5A-486C-A8C5-ECC9F3942E4B}">
                <a14:imgProps xmlns:a14="http://schemas.microsoft.com/office/drawing/2010/main">
                  <a14:imgLayer r:embed="rId5">
                    <a14:imgEffect>
                      <a14:backgroundRemoval t="0" b="95014" l="3500" r="94500">
                        <a14:foregroundMark x1="49500" y1="16343" x2="37500" y2="0"/>
                        <a14:foregroundMark x1="7000" y1="16898" x2="7000" y2="16898"/>
                        <a14:foregroundMark x1="25000" y1="8587" x2="25000" y2="8587"/>
                        <a14:foregroundMark x1="8250" y1="27701" x2="8250" y2="27701"/>
                        <a14:foregroundMark x1="18500" y1="47645" x2="73500" y2="54017"/>
                        <a14:foregroundMark x1="8750" y1="36565" x2="44750" y2="83102"/>
                        <a14:foregroundMark x1="51500" y1="92244" x2="86250" y2="48753"/>
                        <a14:foregroundMark x1="19500" y1="19114" x2="73500" y2="25485"/>
                        <a14:foregroundMark x1="79750" y1="9418" x2="94500" y2="37119"/>
                        <a14:foregroundMark x1="79750" y1="8587" x2="51000" y2="16343"/>
                        <a14:foregroundMark x1="38500" y1="40166" x2="54750" y2="55125"/>
                        <a14:foregroundMark x1="10750" y1="46537" x2="43250" y2="87535"/>
                        <a14:foregroundMark x1="3500" y1="50416" x2="41000" y2="95014"/>
                      </a14:backgroundRemoval>
                    </a14:imgEffect>
                  </a14:imgLayer>
                </a14:imgProps>
              </a:ext>
              <a:ext uri="{28A0092B-C50C-407E-A947-70E740481C1C}">
                <a14:useLocalDpi xmlns:a14="http://schemas.microsoft.com/office/drawing/2010/main" val="0"/>
              </a:ext>
            </a:extLst>
          </a:blip>
          <a:srcRect/>
          <a:stretch>
            <a:fillRect/>
          </a:stretch>
        </p:blipFill>
        <p:spPr bwMode="auto">
          <a:xfrm>
            <a:off x="5657850" y="228604"/>
            <a:ext cx="2803570" cy="2613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6272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0"/>
            <a:ext cx="6172200" cy="639763"/>
          </a:xfrm>
        </p:spPr>
        <p:txBody>
          <a:bodyPr>
            <a:normAutofit fontScale="90000"/>
          </a:bodyPr>
          <a:lstStyle/>
          <a:p>
            <a:r>
              <a:rPr lang="en-US" dirty="0" smtClean="0"/>
              <a:t>CCGPS Standards</a:t>
            </a:r>
            <a:endParaRPr lang="en-US" dirty="0"/>
          </a:p>
        </p:txBody>
      </p:sp>
      <p:sp>
        <p:nvSpPr>
          <p:cNvPr id="3" name="Content Placeholder 2"/>
          <p:cNvSpPr>
            <a:spLocks noGrp="1"/>
          </p:cNvSpPr>
          <p:nvPr>
            <p:ph idx="1"/>
          </p:nvPr>
        </p:nvSpPr>
        <p:spPr>
          <a:xfrm>
            <a:off x="1143000" y="609600"/>
            <a:ext cx="6858000" cy="6248400"/>
          </a:xfrm>
        </p:spPr>
        <p:txBody>
          <a:bodyPr>
            <a:normAutofit fontScale="40000" lnSpcReduction="20000"/>
          </a:bodyPr>
          <a:lstStyle/>
          <a:p>
            <a:pPr marL="0" indent="0">
              <a:buNone/>
            </a:pPr>
            <a:r>
              <a:rPr lang="en-US" sz="4500" b="1" dirty="0"/>
              <a:t>MCC6.SP.1. </a:t>
            </a:r>
            <a:r>
              <a:rPr lang="en-US" sz="4500" dirty="0"/>
              <a:t>Recognize a statistical question as one that anticipates variability in the data related to the question and accounts for it in the answers. For example, “How old am I?” is not a statistical question, but “How old are the students in my school?” is a statistical question because one anticipates variability in students’ ages. </a:t>
            </a:r>
          </a:p>
          <a:p>
            <a:pPr marL="0" indent="0">
              <a:buNone/>
            </a:pPr>
            <a:r>
              <a:rPr lang="en-US" sz="4500" b="1" dirty="0"/>
              <a:t>MCC6.SP.2. </a:t>
            </a:r>
            <a:r>
              <a:rPr lang="en-US" sz="4500" dirty="0"/>
              <a:t>Understand that a set of data collected to answer a statistical question has a distribution which can be described by its center, spread, and overall shape. </a:t>
            </a:r>
          </a:p>
          <a:p>
            <a:pPr marL="0" indent="0">
              <a:buNone/>
            </a:pPr>
            <a:r>
              <a:rPr lang="en-US" sz="4500" b="1" dirty="0"/>
              <a:t>MCC6.SP.3 </a:t>
            </a:r>
            <a:r>
              <a:rPr lang="en-US" sz="4500" dirty="0"/>
              <a:t>Recognize that a measure of center for a numerical data set summarizes all of its values with a single number, while a measure of variation describes how its values vary with a single number. </a:t>
            </a:r>
          </a:p>
          <a:p>
            <a:pPr marL="0" indent="0">
              <a:buNone/>
            </a:pPr>
            <a:r>
              <a:rPr lang="en-US" sz="4500" b="1" dirty="0"/>
              <a:t>MCC6.SP.4. </a:t>
            </a:r>
            <a:r>
              <a:rPr lang="en-US" sz="4500" dirty="0"/>
              <a:t>Display numerical data in plots on a number line, including dot plots, histograms, and box plots. </a:t>
            </a:r>
          </a:p>
          <a:p>
            <a:pPr marL="0" indent="0">
              <a:buNone/>
            </a:pPr>
            <a:r>
              <a:rPr lang="en-US" sz="4500" b="1" dirty="0"/>
              <a:t>MCC6.SP.5. </a:t>
            </a:r>
            <a:r>
              <a:rPr lang="en-US" sz="4500" dirty="0"/>
              <a:t>Summarize numerical data sets in relation to their context, such as by: </a:t>
            </a:r>
          </a:p>
          <a:p>
            <a:pPr marL="0" indent="0">
              <a:buNone/>
            </a:pPr>
            <a:r>
              <a:rPr lang="en-US" sz="4500" b="1" dirty="0"/>
              <a:t>MCC6.SP.5.a.</a:t>
            </a:r>
            <a:r>
              <a:rPr lang="en-US" sz="4500" dirty="0"/>
              <a:t> Reporting the number of observations. </a:t>
            </a:r>
          </a:p>
          <a:p>
            <a:pPr marL="0" indent="0">
              <a:buNone/>
            </a:pPr>
            <a:r>
              <a:rPr lang="en-US" sz="4500" b="1" dirty="0"/>
              <a:t>MCC6.SP.5.b. </a:t>
            </a:r>
            <a:r>
              <a:rPr lang="en-US" sz="4500" dirty="0"/>
              <a:t>Describing the nature of the attribute under investigation, including how it was measured and its units of measurement </a:t>
            </a:r>
          </a:p>
          <a:p>
            <a:pPr marL="0" indent="0">
              <a:buNone/>
            </a:pPr>
            <a:r>
              <a:rPr lang="en-US" sz="4500" b="1" dirty="0"/>
              <a:t>MCC6.SP.5.c. </a:t>
            </a:r>
            <a:r>
              <a:rPr lang="en-US" sz="4500" dirty="0"/>
              <a:t>Giving quantitative measures of center (median and/or mean) and variability (interquartile range and/or mean absolute deviation), as well as describing any overall pattern and any striking deviations from the overall pattern with reference to the context in which the data were gathered. </a:t>
            </a:r>
          </a:p>
          <a:p>
            <a:endParaRPr lang="en-US" dirty="0"/>
          </a:p>
        </p:txBody>
      </p:sp>
    </p:spTree>
    <p:extLst>
      <p:ext uri="{BB962C8B-B14F-4D97-AF65-F5344CB8AC3E}">
        <p14:creationId xmlns:p14="http://schemas.microsoft.com/office/powerpoint/2010/main" val="1583660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274637"/>
            <a:ext cx="6172200" cy="639763"/>
          </a:xfrm>
        </p:spPr>
        <p:txBody>
          <a:bodyPr>
            <a:normAutofit fontScale="90000"/>
          </a:bodyPr>
          <a:lstStyle/>
          <a:p>
            <a:r>
              <a:rPr lang="en-US" b="1" u="sng" dirty="0" smtClean="0"/>
              <a:t>Mathematical Practices</a:t>
            </a:r>
            <a:r>
              <a:rPr lang="en-US" dirty="0" smtClean="0"/>
              <a:t/>
            </a:r>
            <a:br>
              <a:rPr lang="en-US" dirty="0" smtClean="0"/>
            </a:br>
            <a:endParaRPr lang="en-US" dirty="0"/>
          </a:p>
        </p:txBody>
      </p:sp>
      <p:sp>
        <p:nvSpPr>
          <p:cNvPr id="3" name="Content Placeholder 2"/>
          <p:cNvSpPr>
            <a:spLocks noGrp="1"/>
          </p:cNvSpPr>
          <p:nvPr>
            <p:ph idx="1"/>
          </p:nvPr>
        </p:nvSpPr>
        <p:spPr>
          <a:xfrm>
            <a:off x="1485900" y="685800"/>
            <a:ext cx="6172200" cy="5791200"/>
          </a:xfrm>
        </p:spPr>
        <p:txBody>
          <a:bodyPr>
            <a:normAutofit fontScale="92500" lnSpcReduction="20000"/>
          </a:bodyPr>
          <a:lstStyle/>
          <a:p>
            <a:pPr marL="514350" indent="-514350">
              <a:buFont typeface="+mj-lt"/>
              <a:buAutoNum type="arabicParenR"/>
            </a:pPr>
            <a:r>
              <a:rPr lang="en-US" dirty="0" smtClean="0"/>
              <a:t>Make </a:t>
            </a:r>
            <a:r>
              <a:rPr lang="en-US" dirty="0"/>
              <a:t>sense of problems and persevere in solving them.</a:t>
            </a:r>
          </a:p>
          <a:p>
            <a:pPr marL="514350" indent="-514350">
              <a:buFont typeface="+mj-lt"/>
              <a:buAutoNum type="arabicParenR"/>
            </a:pPr>
            <a:r>
              <a:rPr lang="en-US" dirty="0"/>
              <a:t>Reason abstractly and quantitatively.</a:t>
            </a:r>
          </a:p>
          <a:p>
            <a:pPr marL="514350" indent="-514350">
              <a:buFont typeface="+mj-lt"/>
              <a:buAutoNum type="arabicParenR"/>
            </a:pPr>
            <a:r>
              <a:rPr lang="en-US" dirty="0"/>
              <a:t>Construct viable arguments and critique the reasoning of others.</a:t>
            </a:r>
          </a:p>
          <a:p>
            <a:pPr marL="514350" indent="-514350">
              <a:buFont typeface="+mj-lt"/>
              <a:buAutoNum type="arabicParenR"/>
            </a:pPr>
            <a:r>
              <a:rPr lang="en-US" dirty="0"/>
              <a:t>Model with mathematics</a:t>
            </a:r>
          </a:p>
          <a:p>
            <a:pPr marL="514350" indent="-514350">
              <a:buFont typeface="+mj-lt"/>
              <a:buAutoNum type="arabicParenR"/>
            </a:pPr>
            <a:r>
              <a:rPr lang="en-US" dirty="0"/>
              <a:t>Use appropriate tools strategically.</a:t>
            </a:r>
          </a:p>
          <a:p>
            <a:pPr marL="514350" indent="-514350">
              <a:buFont typeface="+mj-lt"/>
              <a:buAutoNum type="arabicParenR"/>
            </a:pPr>
            <a:r>
              <a:rPr lang="en-US" dirty="0"/>
              <a:t>Attend to precision.</a:t>
            </a:r>
          </a:p>
          <a:p>
            <a:pPr marL="514350" indent="-514350">
              <a:buFont typeface="+mj-lt"/>
              <a:buAutoNum type="arabicParenR"/>
            </a:pPr>
            <a:r>
              <a:rPr lang="en-US" dirty="0"/>
              <a:t>Look for and make use of structure.</a:t>
            </a:r>
          </a:p>
          <a:p>
            <a:pPr marL="514350" indent="-514350">
              <a:buFont typeface="+mj-lt"/>
              <a:buAutoNum type="arabicParenR"/>
            </a:pPr>
            <a:r>
              <a:rPr lang="en-US" dirty="0"/>
              <a:t>  Look for and express regularity in repeated reasoning</a:t>
            </a:r>
          </a:p>
        </p:txBody>
      </p:sp>
    </p:spTree>
    <p:extLst>
      <p:ext uri="{BB962C8B-B14F-4D97-AF65-F5344CB8AC3E}">
        <p14:creationId xmlns:p14="http://schemas.microsoft.com/office/powerpoint/2010/main" val="2770053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609600"/>
          </a:xfrm>
        </p:spPr>
        <p:txBody>
          <a:bodyPr>
            <a:normAutofit fontScale="90000"/>
          </a:bodyPr>
          <a:lstStyle/>
          <a:p>
            <a:r>
              <a:rPr lang="en-US" dirty="0" smtClean="0"/>
              <a:t>Lesson 6: Line Plots</a:t>
            </a:r>
            <a:endParaRPr lang="en-US" dirty="0"/>
          </a:p>
        </p:txBody>
      </p:sp>
      <p:sp>
        <p:nvSpPr>
          <p:cNvPr id="3" name="Content Placeholder 2"/>
          <p:cNvSpPr>
            <a:spLocks noGrp="1"/>
          </p:cNvSpPr>
          <p:nvPr>
            <p:ph idx="1"/>
          </p:nvPr>
        </p:nvSpPr>
        <p:spPr>
          <a:xfrm>
            <a:off x="152400" y="762000"/>
            <a:ext cx="4953000" cy="5943600"/>
          </a:xfrm>
        </p:spPr>
        <p:txBody>
          <a:bodyPr>
            <a:normAutofit lnSpcReduction="10000"/>
          </a:bodyPr>
          <a:lstStyle/>
          <a:p>
            <a:pPr marL="0" indent="0">
              <a:buNone/>
            </a:pPr>
            <a:r>
              <a:rPr lang="en-US" sz="2400" dirty="0" smtClean="0"/>
              <a:t>Real World Link: Students in Mr. Cotter’s class were asked how many after school activities they have. Their responses are shown in the table. </a:t>
            </a:r>
          </a:p>
          <a:p>
            <a:pPr marL="0" indent="0">
              <a:buNone/>
            </a:pPr>
            <a:r>
              <a:rPr lang="en-US" sz="2400" dirty="0" smtClean="0"/>
              <a:t>Step 1: Use the data to fill in the frequency table</a:t>
            </a:r>
          </a:p>
          <a:p>
            <a:pPr marL="0" indent="0">
              <a:buNone/>
            </a:pPr>
            <a:endParaRPr lang="en-US" sz="2400" dirty="0"/>
          </a:p>
          <a:p>
            <a:pPr marL="0" indent="0">
              <a:buNone/>
            </a:pPr>
            <a:r>
              <a:rPr lang="en-US" sz="2400" dirty="0" smtClean="0"/>
              <a:t>Step 2: Turn the table so the number of activities is along the bottom on a number line. Instead of tally marks, place </a:t>
            </a:r>
            <a:r>
              <a:rPr lang="en-US" sz="2400" dirty="0" err="1" smtClean="0"/>
              <a:t>Xs</a:t>
            </a:r>
            <a:r>
              <a:rPr lang="en-US" sz="2400" dirty="0" smtClean="0"/>
              <a:t> about the number line . The </a:t>
            </a:r>
            <a:r>
              <a:rPr lang="en-US" sz="2400" dirty="0" err="1" smtClean="0"/>
              <a:t>Xs</a:t>
            </a:r>
            <a:r>
              <a:rPr lang="en-US" sz="2400" dirty="0" smtClean="0"/>
              <a:t> for 0 activities have been placed for you.</a:t>
            </a:r>
          </a:p>
          <a:p>
            <a:pPr marL="0" indent="0">
              <a:buNone/>
            </a:pPr>
            <a:endParaRPr lang="en-US" sz="2400" dirty="0"/>
          </a:p>
          <a:p>
            <a:pPr marL="0" indent="0" algn="ctr">
              <a:buNone/>
            </a:pPr>
            <a:r>
              <a:rPr lang="en-US" sz="2400" dirty="0" smtClean="0"/>
              <a:t>The data is now represented </a:t>
            </a:r>
          </a:p>
          <a:p>
            <a:pPr marL="0" indent="0" algn="ctr">
              <a:buNone/>
            </a:pPr>
            <a:r>
              <a:rPr lang="en-US" sz="2400" dirty="0" smtClean="0"/>
              <a:t>in a line plot </a:t>
            </a:r>
            <a:endParaRPr lang="en-US"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7636" y="1066800"/>
            <a:ext cx="3943350" cy="256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7636" y="4419600"/>
            <a:ext cx="3943350" cy="14984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822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609600"/>
          </a:xfrm>
        </p:spPr>
        <p:txBody>
          <a:bodyPr>
            <a:normAutofit fontScale="90000"/>
          </a:bodyPr>
          <a:lstStyle/>
          <a:p>
            <a:r>
              <a:rPr lang="en-US" dirty="0" smtClean="0"/>
              <a:t>Lesson 6: Line Plots</a:t>
            </a:r>
            <a:endParaRPr lang="en-US" dirty="0"/>
          </a:p>
        </p:txBody>
      </p:sp>
      <p:sp>
        <p:nvSpPr>
          <p:cNvPr id="3" name="Content Placeholder 2"/>
          <p:cNvSpPr>
            <a:spLocks noGrp="1"/>
          </p:cNvSpPr>
          <p:nvPr>
            <p:ph idx="1"/>
          </p:nvPr>
        </p:nvSpPr>
        <p:spPr>
          <a:xfrm>
            <a:off x="152400" y="762000"/>
            <a:ext cx="8839200" cy="5943600"/>
          </a:xfrm>
        </p:spPr>
        <p:txBody>
          <a:bodyPr>
            <a:normAutofit/>
          </a:bodyPr>
          <a:lstStyle/>
          <a:p>
            <a:pPr marL="0" indent="0" algn="ctr">
              <a:buNone/>
            </a:pPr>
            <a:r>
              <a:rPr lang="en-US" sz="2000" i="1" dirty="0" smtClean="0"/>
              <a:t>One way to give a picture of data is to make a line plot. A line plot is a visual display of a distribution of data values where each data value is shown as a dot or another mark, usually an X, above a number line. A line plot is also known as a dot plot. </a:t>
            </a:r>
          </a:p>
          <a:p>
            <a:pPr marL="0" indent="0">
              <a:buNone/>
            </a:pPr>
            <a:r>
              <a:rPr lang="en-US" sz="2000" dirty="0" smtClean="0"/>
              <a:t>Example 1: Jasmine asked her class how many pets they have. The results are shown in the table. Make a line plot of the data. Then describe the data presented in the graph. </a:t>
            </a:r>
          </a:p>
        </p:txBody>
      </p:sp>
      <p:sp>
        <p:nvSpPr>
          <p:cNvPr id="5" name="TextBox 4"/>
          <p:cNvSpPr txBox="1"/>
          <p:nvPr/>
        </p:nvSpPr>
        <p:spPr>
          <a:xfrm>
            <a:off x="83127" y="2819400"/>
            <a:ext cx="3733800" cy="3416320"/>
          </a:xfrm>
          <a:prstGeom prst="rect">
            <a:avLst/>
          </a:prstGeom>
          <a:noFill/>
        </p:spPr>
        <p:txBody>
          <a:bodyPr wrap="square" rtlCol="0">
            <a:spAutoFit/>
          </a:bodyPr>
          <a:lstStyle/>
          <a:p>
            <a:r>
              <a:rPr lang="en-US" sz="2000" dirty="0" smtClean="0"/>
              <a:t>Step 1: Draw and label a number line</a:t>
            </a:r>
          </a:p>
          <a:p>
            <a:endParaRPr lang="en-US" sz="2000" dirty="0" smtClean="0"/>
          </a:p>
          <a:p>
            <a:r>
              <a:rPr lang="en-US" sz="2000" dirty="0" smtClean="0"/>
              <a:t>Step 2: Place as many </a:t>
            </a:r>
            <a:r>
              <a:rPr lang="en-US" sz="2000" dirty="0" err="1" smtClean="0"/>
              <a:t>Xs</a:t>
            </a:r>
            <a:r>
              <a:rPr lang="en-US" sz="2000" dirty="0" smtClean="0"/>
              <a:t> above each number as there are responses for that number. Include a title. </a:t>
            </a:r>
          </a:p>
          <a:p>
            <a:endParaRPr lang="en-US" sz="2000" dirty="0"/>
          </a:p>
          <a:p>
            <a:endParaRPr lang="en-US" sz="2000" dirty="0" smtClean="0"/>
          </a:p>
          <a:p>
            <a:r>
              <a:rPr lang="en-US" sz="2000" dirty="0" smtClean="0"/>
              <a:t>Step 3: Describe the data. </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5393746"/>
            <a:ext cx="5102626" cy="1024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2687" y="2362200"/>
            <a:ext cx="2266760" cy="1390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0504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609600"/>
          </a:xfrm>
        </p:spPr>
        <p:txBody>
          <a:bodyPr>
            <a:normAutofit fontScale="90000"/>
          </a:bodyPr>
          <a:lstStyle/>
          <a:p>
            <a:r>
              <a:rPr lang="en-US" dirty="0" smtClean="0"/>
              <a:t>Lesson 6: Line Plots</a:t>
            </a:r>
            <a:endParaRPr lang="en-US" dirty="0"/>
          </a:p>
        </p:txBody>
      </p:sp>
      <p:sp>
        <p:nvSpPr>
          <p:cNvPr id="3" name="Content Placeholder 2"/>
          <p:cNvSpPr>
            <a:spLocks noGrp="1"/>
          </p:cNvSpPr>
          <p:nvPr>
            <p:ph idx="1"/>
          </p:nvPr>
        </p:nvSpPr>
        <p:spPr>
          <a:xfrm>
            <a:off x="152400" y="762000"/>
            <a:ext cx="6172200" cy="5943600"/>
          </a:xfrm>
        </p:spPr>
        <p:txBody>
          <a:bodyPr>
            <a:normAutofit/>
          </a:bodyPr>
          <a:lstStyle/>
          <a:p>
            <a:pPr marL="0" indent="0">
              <a:buNone/>
            </a:pPr>
            <a:r>
              <a:rPr lang="en-US" sz="2400" dirty="0" smtClean="0"/>
              <a:t>Got it? Do this problem to find out. </a:t>
            </a:r>
          </a:p>
          <a:p>
            <a:pPr marL="0" indent="0">
              <a:buNone/>
            </a:pPr>
            <a:r>
              <a:rPr lang="en-US" sz="2400" dirty="0" smtClean="0"/>
              <a:t>A. Javier asked the members of his 4-H club how many projects they were taking. The results are shown in the table. Make a line plot of the data. Then describe the data in the graph.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066800"/>
            <a:ext cx="2247900" cy="1490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953000"/>
            <a:ext cx="6305550" cy="14958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8651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8624" y="1302327"/>
            <a:ext cx="3615376" cy="18980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52400" y="76200"/>
            <a:ext cx="8915400" cy="609600"/>
          </a:xfrm>
        </p:spPr>
        <p:txBody>
          <a:bodyPr>
            <a:normAutofit fontScale="90000"/>
          </a:bodyPr>
          <a:lstStyle/>
          <a:p>
            <a:r>
              <a:rPr lang="en-US" dirty="0" smtClean="0"/>
              <a:t>Lesson 6: Line Plots</a:t>
            </a:r>
            <a:endParaRPr lang="en-US" dirty="0"/>
          </a:p>
        </p:txBody>
      </p:sp>
      <p:sp>
        <p:nvSpPr>
          <p:cNvPr id="3" name="Content Placeholder 2"/>
          <p:cNvSpPr>
            <a:spLocks noGrp="1"/>
          </p:cNvSpPr>
          <p:nvPr>
            <p:ph idx="1"/>
          </p:nvPr>
        </p:nvSpPr>
        <p:spPr>
          <a:xfrm>
            <a:off x="152400" y="457200"/>
            <a:ext cx="5943600" cy="5943600"/>
          </a:xfrm>
        </p:spPr>
        <p:txBody>
          <a:bodyPr>
            <a:normAutofit/>
          </a:bodyPr>
          <a:lstStyle/>
          <a:p>
            <a:pPr marL="0" indent="0">
              <a:buNone/>
            </a:pPr>
            <a:endParaRPr lang="en-US" sz="2800" dirty="0" smtClean="0"/>
          </a:p>
          <a:p>
            <a:pPr marL="0" indent="0">
              <a:buNone/>
            </a:pPr>
            <a:endParaRPr lang="en-US" sz="2800" dirty="0"/>
          </a:p>
          <a:p>
            <a:pPr marL="0" indent="0">
              <a:buNone/>
            </a:pPr>
            <a:r>
              <a:rPr lang="en-US" sz="2400" dirty="0" smtClean="0"/>
              <a:t>Example 2: The line plot shows the prices of cowboy hats. </a:t>
            </a:r>
          </a:p>
          <a:p>
            <a:r>
              <a:rPr lang="en-US" sz="2400" dirty="0" smtClean="0"/>
              <a:t>Find the median and mode </a:t>
            </a:r>
          </a:p>
          <a:p>
            <a:pPr marL="0" indent="0">
              <a:buNone/>
            </a:pPr>
            <a:r>
              <a:rPr lang="en-US" sz="2400" dirty="0"/>
              <a:t> </a:t>
            </a:r>
            <a:r>
              <a:rPr lang="en-US" sz="2400" dirty="0" smtClean="0"/>
              <a:t>   of the data. Then describe the data </a:t>
            </a:r>
          </a:p>
          <a:p>
            <a:pPr marL="0" indent="0">
              <a:buNone/>
            </a:pPr>
            <a:r>
              <a:rPr lang="en-US" sz="2400" dirty="0" smtClean="0"/>
              <a:t>    using them. </a:t>
            </a:r>
          </a:p>
          <a:p>
            <a:pPr marL="0" indent="0">
              <a:buNone/>
            </a:pPr>
            <a:endParaRPr lang="en-US" sz="2400" dirty="0" smtClean="0"/>
          </a:p>
          <a:p>
            <a:pPr marL="0" indent="0">
              <a:buNone/>
            </a:pPr>
            <a:endParaRPr lang="en-US" sz="2400" dirty="0" smtClean="0"/>
          </a:p>
          <a:p>
            <a:pPr marL="0" indent="0">
              <a:buNone/>
            </a:pPr>
            <a:endParaRPr lang="en-US" sz="2400" dirty="0"/>
          </a:p>
          <a:p>
            <a:r>
              <a:rPr lang="en-US" sz="2400" dirty="0" smtClean="0"/>
              <a:t>Find the range and any outliers of the data. Then describe the data using them. </a:t>
            </a:r>
          </a:p>
        </p:txBody>
      </p:sp>
      <p:sp>
        <p:nvSpPr>
          <p:cNvPr id="4" name="TextBox 3"/>
          <p:cNvSpPr txBox="1"/>
          <p:nvPr/>
        </p:nvSpPr>
        <p:spPr>
          <a:xfrm>
            <a:off x="457200" y="609600"/>
            <a:ext cx="8305800" cy="1077218"/>
          </a:xfrm>
          <a:prstGeom prst="rect">
            <a:avLst/>
          </a:prstGeom>
          <a:noFill/>
        </p:spPr>
        <p:txBody>
          <a:bodyPr wrap="square" rtlCol="0">
            <a:spAutoFit/>
          </a:bodyPr>
          <a:lstStyle/>
          <a:p>
            <a:pPr algn="ctr"/>
            <a:r>
              <a:rPr lang="en-US" sz="2300" i="1" dirty="0" smtClean="0"/>
              <a:t>You can describe a set of data using measures of center. The range of the data and any outliers are also useful in describing data. </a:t>
            </a:r>
          </a:p>
          <a:p>
            <a:endParaRPr lang="en-US" dirty="0"/>
          </a:p>
        </p:txBody>
      </p:sp>
    </p:spTree>
    <p:extLst>
      <p:ext uri="{BB962C8B-B14F-4D97-AF65-F5344CB8AC3E}">
        <p14:creationId xmlns:p14="http://schemas.microsoft.com/office/powerpoint/2010/main" val="77090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9253" y="838200"/>
            <a:ext cx="3963966" cy="2066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52400" y="76200"/>
            <a:ext cx="8915400" cy="609600"/>
          </a:xfrm>
        </p:spPr>
        <p:txBody>
          <a:bodyPr>
            <a:normAutofit fontScale="90000"/>
          </a:bodyPr>
          <a:lstStyle/>
          <a:p>
            <a:r>
              <a:rPr lang="en-US" dirty="0" smtClean="0"/>
              <a:t>Lesson 6: Line Plots</a:t>
            </a:r>
            <a:endParaRPr lang="en-US" dirty="0"/>
          </a:p>
        </p:txBody>
      </p:sp>
      <p:sp>
        <p:nvSpPr>
          <p:cNvPr id="3" name="Content Placeholder 2"/>
          <p:cNvSpPr>
            <a:spLocks noGrp="1"/>
          </p:cNvSpPr>
          <p:nvPr>
            <p:ph idx="1"/>
          </p:nvPr>
        </p:nvSpPr>
        <p:spPr>
          <a:xfrm>
            <a:off x="152400" y="762000"/>
            <a:ext cx="5334000" cy="5943600"/>
          </a:xfrm>
        </p:spPr>
        <p:txBody>
          <a:bodyPr>
            <a:normAutofit/>
          </a:bodyPr>
          <a:lstStyle/>
          <a:p>
            <a:pPr marL="0" indent="0">
              <a:buNone/>
            </a:pPr>
            <a:r>
              <a:rPr lang="en-US" sz="2400" dirty="0" smtClean="0"/>
              <a:t>Got it? Do this problem to find out. </a:t>
            </a:r>
          </a:p>
          <a:p>
            <a:pPr marL="0" indent="0">
              <a:buNone/>
            </a:pPr>
            <a:r>
              <a:rPr lang="en-US" sz="2400" dirty="0" smtClean="0"/>
              <a:t>B. The line plot shows the number of magazines each member of the student council sold. Find the median, mode, range, and any outliers of the data. Then describe the data using them.</a:t>
            </a:r>
          </a:p>
          <a:p>
            <a:pPr marL="0" indent="0">
              <a:buNone/>
            </a:pPr>
            <a:endParaRPr lang="en-US" sz="2400" dirty="0"/>
          </a:p>
          <a:p>
            <a:pPr marL="0" indent="0">
              <a:buNone/>
            </a:pPr>
            <a:r>
              <a:rPr lang="en-US" sz="2400" dirty="0" smtClean="0"/>
              <a:t>Median:                               Mode: </a:t>
            </a:r>
          </a:p>
          <a:p>
            <a:pPr marL="0" indent="0">
              <a:buNone/>
            </a:pPr>
            <a:endParaRPr lang="en-US" sz="2400" dirty="0"/>
          </a:p>
          <a:p>
            <a:pPr marL="0" indent="0">
              <a:buNone/>
            </a:pPr>
            <a:endParaRPr lang="en-US" sz="2400" dirty="0" smtClean="0"/>
          </a:p>
          <a:p>
            <a:pPr marL="0" indent="0">
              <a:buNone/>
            </a:pPr>
            <a:r>
              <a:rPr lang="en-US" sz="2400" dirty="0" smtClean="0"/>
              <a:t>Range:                                  Outliers:  </a:t>
            </a:r>
          </a:p>
        </p:txBody>
      </p:sp>
    </p:spTree>
    <p:extLst>
      <p:ext uri="{BB962C8B-B14F-4D97-AF65-F5344CB8AC3E}">
        <p14:creationId xmlns:p14="http://schemas.microsoft.com/office/powerpoint/2010/main" val="1061715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3095" y="990600"/>
            <a:ext cx="3750905" cy="189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52400" y="76200"/>
            <a:ext cx="8915400" cy="609600"/>
          </a:xfrm>
        </p:spPr>
        <p:txBody>
          <a:bodyPr>
            <a:normAutofit fontScale="90000"/>
          </a:bodyPr>
          <a:lstStyle/>
          <a:p>
            <a:r>
              <a:rPr lang="en-US" dirty="0" smtClean="0"/>
              <a:t>Lesson 6: Line Plots</a:t>
            </a:r>
            <a:endParaRPr lang="en-US" dirty="0"/>
          </a:p>
        </p:txBody>
      </p:sp>
      <p:sp>
        <p:nvSpPr>
          <p:cNvPr id="3" name="Content Placeholder 2"/>
          <p:cNvSpPr>
            <a:spLocks noGrp="1"/>
          </p:cNvSpPr>
          <p:nvPr>
            <p:ph idx="1"/>
          </p:nvPr>
        </p:nvSpPr>
        <p:spPr>
          <a:xfrm>
            <a:off x="152400" y="609600"/>
            <a:ext cx="6400800" cy="5791200"/>
          </a:xfrm>
        </p:spPr>
        <p:txBody>
          <a:bodyPr>
            <a:normAutofit/>
          </a:bodyPr>
          <a:lstStyle/>
          <a:p>
            <a:pPr marL="0" indent="0">
              <a:buNone/>
            </a:pPr>
            <a:r>
              <a:rPr lang="en-US" sz="2400" dirty="0" smtClean="0"/>
              <a:t>Example 3: The line plot shows the amount James deposited in his savings account each month. Describe the data. Include measures of center. </a:t>
            </a:r>
            <a:endParaRPr lang="en-US" sz="2400" dirty="0"/>
          </a:p>
          <a:p>
            <a:pPr marL="0" indent="0">
              <a:buNone/>
            </a:pPr>
            <a:r>
              <a:rPr lang="en-US" sz="1100" dirty="0" smtClean="0"/>
              <a:t>   </a:t>
            </a:r>
          </a:p>
          <a:p>
            <a:pPr marL="0" indent="0">
              <a:buNone/>
            </a:pPr>
            <a:r>
              <a:rPr lang="en-US" sz="2400" dirty="0" smtClean="0"/>
              <a:t>Mean:                                      Mode: </a:t>
            </a:r>
          </a:p>
          <a:p>
            <a:pPr marL="0" indent="0">
              <a:buNone/>
            </a:pPr>
            <a:r>
              <a:rPr lang="en-US" sz="2400" dirty="0" smtClean="0"/>
              <a:t> </a:t>
            </a:r>
          </a:p>
          <a:p>
            <a:pPr marL="0" indent="0">
              <a:buNone/>
            </a:pPr>
            <a:endParaRPr lang="en-US" sz="2000" dirty="0"/>
          </a:p>
          <a:p>
            <a:pPr marL="0" indent="0">
              <a:buNone/>
            </a:pPr>
            <a:r>
              <a:rPr lang="en-US" sz="2400" dirty="0" smtClean="0"/>
              <a:t>Median:                                  Range: </a:t>
            </a:r>
          </a:p>
          <a:p>
            <a:pPr marL="0" indent="0">
              <a:buNone/>
            </a:pPr>
            <a:endParaRPr lang="en-US" sz="2400" dirty="0" smtClean="0"/>
          </a:p>
          <a:p>
            <a:pPr marL="0" indent="0">
              <a:buNone/>
            </a:pPr>
            <a:endParaRPr lang="en-US" sz="2000" dirty="0"/>
          </a:p>
          <a:p>
            <a:pPr marL="0" indent="0">
              <a:buNone/>
            </a:pPr>
            <a:r>
              <a:rPr lang="en-US" sz="2400" dirty="0" smtClean="0"/>
              <a:t>Q1:                                           Q3:</a:t>
            </a:r>
          </a:p>
          <a:p>
            <a:pPr marL="0" indent="0">
              <a:buNone/>
            </a:pPr>
            <a:endParaRPr lang="en-US" sz="2000" dirty="0"/>
          </a:p>
          <a:p>
            <a:pPr marL="0" indent="0">
              <a:buNone/>
            </a:pPr>
            <a:r>
              <a:rPr lang="en-US" sz="2400" dirty="0" smtClean="0"/>
              <a:t>Interquartile Range:             Outliers:</a:t>
            </a:r>
          </a:p>
        </p:txBody>
      </p:sp>
    </p:spTree>
    <p:extLst>
      <p:ext uri="{BB962C8B-B14F-4D97-AF65-F5344CB8AC3E}">
        <p14:creationId xmlns:p14="http://schemas.microsoft.com/office/powerpoint/2010/main" val="3915868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816</Words>
  <Application>Microsoft Office PowerPoint</Application>
  <PresentationFormat>On-screen Show (4:3)</PresentationFormat>
  <Paragraphs>76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Unit 6:  Statistics  </vt:lpstr>
      <vt:lpstr>CCGPS Standards</vt:lpstr>
      <vt:lpstr>Mathematical Practices </vt:lpstr>
      <vt:lpstr>Lesson 6: Line Plots</vt:lpstr>
      <vt:lpstr>Lesson 6: Line Plots</vt:lpstr>
      <vt:lpstr>Lesson 6: Line Plots</vt:lpstr>
      <vt:lpstr>Lesson 6: Line Plots</vt:lpstr>
      <vt:lpstr>Lesson 6: Line Plots</vt:lpstr>
      <vt:lpstr>Lesson 6: Line Plots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6:  Statistics</dc:title>
  <dc:creator>Missy</dc:creator>
  <cp:lastModifiedBy>Windows User</cp:lastModifiedBy>
  <cp:revision>10</cp:revision>
  <dcterms:created xsi:type="dcterms:W3CDTF">2014-03-22T20:08:46Z</dcterms:created>
  <dcterms:modified xsi:type="dcterms:W3CDTF">2015-03-23T12:29:33Z</dcterms:modified>
</cp:coreProperties>
</file>