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9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800725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7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3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0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F0351-AB3F-4F30-A370-AA14468B441E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D636-6007-4B32-B502-FE2E65EC7D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04803"/>
            <a:ext cx="4629150" cy="147002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/>
              <a:t>Unit 6:  Statistics </a:t>
            </a:r>
            <a:r>
              <a:rPr lang="en-US" sz="4000" dirty="0"/>
              <a:t/>
            </a:r>
            <a:br>
              <a:rPr lang="en-US" sz="40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1905001"/>
            <a:ext cx="4800600" cy="3104881"/>
          </a:xfrm>
          <a:ln w="508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dirty="0"/>
              <a:t>Mean, Median, Mode, </a:t>
            </a:r>
            <a:r>
              <a:rPr lang="en-US" dirty="0" smtClean="0"/>
              <a:t>Range</a:t>
            </a:r>
          </a:p>
          <a:p>
            <a:r>
              <a:rPr lang="en-US" b="1" dirty="0" smtClean="0"/>
              <a:t>Measures of Variation</a:t>
            </a:r>
          </a:p>
          <a:p>
            <a:r>
              <a:rPr lang="en-US" dirty="0"/>
              <a:t>Box </a:t>
            </a:r>
            <a:r>
              <a:rPr lang="en-US" dirty="0" smtClean="0"/>
              <a:t>Plots</a:t>
            </a:r>
            <a:endParaRPr lang="en-US" dirty="0" smtClean="0"/>
          </a:p>
          <a:p>
            <a:r>
              <a:rPr lang="en-US" dirty="0" smtClean="0"/>
              <a:t>Line </a:t>
            </a:r>
            <a:r>
              <a:rPr lang="en-US" dirty="0" smtClean="0"/>
              <a:t>Plots</a:t>
            </a:r>
          </a:p>
          <a:p>
            <a:r>
              <a:rPr lang="en-US" dirty="0" smtClean="0"/>
              <a:t>Histograms</a:t>
            </a:r>
            <a:endParaRPr lang="en-US" dirty="0" smtClean="0"/>
          </a:p>
        </p:txBody>
      </p:sp>
      <p:pic>
        <p:nvPicPr>
          <p:cNvPr id="2050" name="Picture 2" descr="http://2.bp.blogspot.com/-lOT7ZejCRSU/TgipLVUOttI/AAAAAAAAAHM/ZgpYtgj3AG0/s1600/arithmetic+cartoo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0" r="5696"/>
          <a:stretch/>
        </p:blipFill>
        <p:spPr bwMode="auto">
          <a:xfrm>
            <a:off x="6327551" y="4032406"/>
            <a:ext cx="2571750" cy="260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ssy\AppData\Local\Microsoft\Windows\Temporary Internet Files\Content.IE5\K6HL11ML\MC9003842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581400"/>
            <a:ext cx="1657350" cy="305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014" l="3500" r="94500">
                        <a14:foregroundMark x1="49500" y1="16343" x2="37500" y2="0"/>
                        <a14:foregroundMark x1="7000" y1="16898" x2="7000" y2="16898"/>
                        <a14:foregroundMark x1="25000" y1="8587" x2="25000" y2="8587"/>
                        <a14:foregroundMark x1="8250" y1="27701" x2="8250" y2="27701"/>
                        <a14:foregroundMark x1="18500" y1="47645" x2="73500" y2="54017"/>
                        <a14:foregroundMark x1="8750" y1="36565" x2="44750" y2="83102"/>
                        <a14:foregroundMark x1="51500" y1="92244" x2="86250" y2="48753"/>
                        <a14:foregroundMark x1="19500" y1="19114" x2="73500" y2="25485"/>
                        <a14:foregroundMark x1="79750" y1="9418" x2="94500" y2="37119"/>
                        <a14:foregroundMark x1="79750" y1="8587" x2="51000" y2="16343"/>
                        <a14:foregroundMark x1="38500" y1="40166" x2="54750" y2="55125"/>
                        <a14:foregroundMark x1="10750" y1="46537" x2="43250" y2="87535"/>
                        <a14:foregroundMark x1="3500" y1="50416" x2="41000" y2="95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28604"/>
            <a:ext cx="2803570" cy="261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7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 2: The ages of candidates in an election are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  <a:r>
              <a:rPr lang="en-US" dirty="0" smtClean="0"/>
              <a:t>43</a:t>
            </a:r>
            <a:r>
              <a:rPr lang="en-US" dirty="0" smtClean="0"/>
              <a:t>, </a:t>
            </a:r>
            <a:r>
              <a:rPr lang="en-US" dirty="0" smtClean="0"/>
              <a:t>48</a:t>
            </a:r>
            <a:r>
              <a:rPr lang="en-US" dirty="0" smtClean="0"/>
              <a:t>, 49, 55, 57, 63, and 72. </a:t>
            </a: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Range: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Median: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Quartiles: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Interquartile Range: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30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3: The table shows a set of scores on a science test in two different classrooms. Compare and contrast their measures of variation. </a:t>
            </a:r>
            <a:endParaRPr lang="en-US" sz="400" dirty="0" smtClean="0"/>
          </a:p>
          <a:p>
            <a:pPr marL="0" indent="0" algn="ctr">
              <a:buNone/>
            </a:pPr>
            <a:r>
              <a:rPr lang="en-US" sz="2400" b="1" dirty="0" smtClean="0"/>
              <a:t>Room A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Range: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Median: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Q1: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Q3: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IQR: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"/>
          <a:stretch/>
        </p:blipFill>
        <p:spPr bwMode="auto">
          <a:xfrm>
            <a:off x="7508383" y="1650172"/>
            <a:ext cx="1355503" cy="455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06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3: The table shows a set of scores on a science test in two different classrooms. Compare and contrast their measures of variation. </a:t>
            </a:r>
            <a:endParaRPr lang="en-US" sz="400" dirty="0" smtClean="0"/>
          </a:p>
          <a:p>
            <a:pPr marL="0" indent="0" algn="ctr">
              <a:buNone/>
            </a:pPr>
            <a:r>
              <a:rPr lang="en-US" sz="2400" b="1" dirty="0" smtClean="0"/>
              <a:t>Room B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Range: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Median: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Q1: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Q3: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IQR: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7"/>
          <a:stretch/>
        </p:blipFill>
        <p:spPr bwMode="auto">
          <a:xfrm>
            <a:off x="7534141" y="1584801"/>
            <a:ext cx="1407018" cy="455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45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CCGPS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6858000" cy="6248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b="1" dirty="0"/>
              <a:t>MCC6.SP.1. </a:t>
            </a:r>
            <a:r>
              <a:rPr lang="en-US" sz="4500" dirty="0"/>
              <a:t>Recognize a statistical question as one that anticipates variability in the data related to the question and accounts for it in the answers. For example, “How old am I?” is not a statistical question, but “How old are the students in my school?” is a statistical question because one anticipates variability in students’ ages. </a:t>
            </a:r>
          </a:p>
          <a:p>
            <a:pPr marL="0" indent="0">
              <a:buNone/>
            </a:pPr>
            <a:r>
              <a:rPr lang="en-US" sz="4500" b="1" dirty="0"/>
              <a:t>MCC6.SP.2. </a:t>
            </a:r>
            <a:r>
              <a:rPr lang="en-US" sz="4500" dirty="0"/>
              <a:t>Understand that a set of data collected to answer a statistical question has a distribution which can be described by its center, spread, and overall shape. </a:t>
            </a:r>
          </a:p>
          <a:p>
            <a:pPr marL="0" indent="0">
              <a:buNone/>
            </a:pPr>
            <a:r>
              <a:rPr lang="en-US" sz="4500" b="1" dirty="0"/>
              <a:t>MCC6.SP.3 </a:t>
            </a:r>
            <a:r>
              <a:rPr lang="en-US" sz="4500" dirty="0"/>
              <a:t>Recognize that a measure of center for a numerical data set summarizes all of its values with a single number, while a measure of variation describes how its values vary with a single number. </a:t>
            </a:r>
          </a:p>
          <a:p>
            <a:pPr marL="0" indent="0">
              <a:buNone/>
            </a:pPr>
            <a:r>
              <a:rPr lang="en-US" sz="4500" b="1" dirty="0"/>
              <a:t>MCC6.SP.4. </a:t>
            </a:r>
            <a:r>
              <a:rPr lang="en-US" sz="4500" dirty="0"/>
              <a:t>Display numerical data in plots on a number line, including dot plots, histograms, and box plots. </a:t>
            </a:r>
          </a:p>
          <a:p>
            <a:pPr marL="0" indent="0">
              <a:buNone/>
            </a:pPr>
            <a:r>
              <a:rPr lang="en-US" sz="4500" b="1" dirty="0"/>
              <a:t>MCC6.SP.5. </a:t>
            </a:r>
            <a:r>
              <a:rPr lang="en-US" sz="4500" dirty="0"/>
              <a:t>Summarize numerical data sets in relation to their context, such as by: </a:t>
            </a:r>
          </a:p>
          <a:p>
            <a:pPr marL="0" indent="0">
              <a:buNone/>
            </a:pPr>
            <a:r>
              <a:rPr lang="en-US" sz="4500" b="1" dirty="0"/>
              <a:t>MCC6.SP.5.a.</a:t>
            </a:r>
            <a:r>
              <a:rPr lang="en-US" sz="4500" dirty="0"/>
              <a:t> Reporting the number of observations. </a:t>
            </a:r>
          </a:p>
          <a:p>
            <a:pPr marL="0" indent="0">
              <a:buNone/>
            </a:pPr>
            <a:r>
              <a:rPr lang="en-US" sz="4500" b="1" dirty="0"/>
              <a:t>MCC6.SP.5.b. </a:t>
            </a:r>
            <a:r>
              <a:rPr lang="en-US" sz="4500" dirty="0"/>
              <a:t>Describing the nature of the attribute under investigation, including how it was measured and its units of measurement </a:t>
            </a:r>
          </a:p>
          <a:p>
            <a:pPr marL="0" indent="0">
              <a:buNone/>
            </a:pPr>
            <a:r>
              <a:rPr lang="en-US" sz="4500" b="1" dirty="0"/>
              <a:t>MCC6.SP.5.c. </a:t>
            </a:r>
            <a:r>
              <a:rPr lang="en-US" sz="4500" dirty="0"/>
              <a:t>Giving quantitative measures of center (median and/or mean) and variability (interquartile range and/or mean absolute deviation), as well as describing any overall pattern and any striking deviations from the overall pattern with reference to the context in which the data were gathered.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7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Mathematical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685800"/>
            <a:ext cx="6172200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sense of problems and persevere in solving them.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Reason abstractly and quantitatively.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Construct viable arguments and critique the reasoning of others.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Model with mathematics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appropriate tools strategically.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Attend to precision.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Look for and make use of structure.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Look for and express regularity in repeated reasoning</a:t>
            </a:r>
          </a:p>
        </p:txBody>
      </p:sp>
    </p:spTree>
    <p:extLst>
      <p:ext uri="{BB962C8B-B14F-4D97-AF65-F5344CB8AC3E}">
        <p14:creationId xmlns:p14="http://schemas.microsoft.com/office/powerpoint/2010/main" val="35277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92" y="204955"/>
            <a:ext cx="9002111" cy="772511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" y="977464"/>
            <a:ext cx="8891752" cy="5722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Vocabulary: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Measures of Variation: </a:t>
            </a:r>
            <a:r>
              <a:rPr lang="en-US" sz="2400" dirty="0" smtClean="0"/>
              <a:t>are used to describe the distribution, or spread, of the data. They describe how the values of a data set vary within a single number. 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Quartiles: </a:t>
            </a:r>
            <a:r>
              <a:rPr lang="en-US" sz="2400" dirty="0" smtClean="0"/>
              <a:t>are values that divide a set of data into four equal parts</a:t>
            </a:r>
          </a:p>
          <a:p>
            <a:pPr marL="514350" indent="-514350">
              <a:buAutoNum type="arabicPeriod"/>
            </a:pPr>
            <a:r>
              <a:rPr lang="en-US" sz="2400" b="1" dirty="0" smtClean="0"/>
              <a:t>First Quartile: </a:t>
            </a:r>
            <a:r>
              <a:rPr lang="en-US" sz="2400" dirty="0" smtClean="0"/>
              <a:t>The first quartile is the median of the data less than the median.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b="1" dirty="0" smtClean="0"/>
              <a:t>Third Quartile: </a:t>
            </a:r>
            <a:r>
              <a:rPr lang="en-US" sz="2400" dirty="0"/>
              <a:t>The </a:t>
            </a:r>
            <a:r>
              <a:rPr lang="en-US" sz="2400" dirty="0" smtClean="0"/>
              <a:t>third </a:t>
            </a:r>
            <a:r>
              <a:rPr lang="en-US" sz="2400" dirty="0"/>
              <a:t>quartile is the median of the data </a:t>
            </a:r>
            <a:r>
              <a:rPr lang="en-US" sz="2400" dirty="0" smtClean="0"/>
              <a:t>greater </a:t>
            </a:r>
            <a:r>
              <a:rPr lang="en-US" sz="2400" dirty="0"/>
              <a:t>than the median</a:t>
            </a:r>
            <a:r>
              <a:rPr lang="en-US" sz="24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b="1" dirty="0" smtClean="0"/>
              <a:t>Interquartile Range: </a:t>
            </a:r>
            <a:r>
              <a:rPr lang="en-US" sz="2400" dirty="0" smtClean="0"/>
              <a:t>The distance between the first and third quartiles of the data set.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b="1" dirty="0" smtClean="0"/>
              <a:t>Range: </a:t>
            </a:r>
            <a:r>
              <a:rPr lang="en-US" sz="2400" dirty="0" smtClean="0"/>
              <a:t>The difference between the greatest and least data values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400" b="1" dirty="0" smtClean="0"/>
              <a:t>Outlier: </a:t>
            </a:r>
            <a:r>
              <a:rPr lang="en-US" sz="2400" dirty="0" smtClean="0"/>
              <a:t>is a data value that is either much greater or much less than the median.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52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92" y="204955"/>
            <a:ext cx="9002111" cy="772511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3"/>
          <a:stretch/>
        </p:blipFill>
        <p:spPr bwMode="auto">
          <a:xfrm>
            <a:off x="1110805" y="966051"/>
            <a:ext cx="6751748" cy="516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03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r>
              <a:rPr lang="en-US" dirty="0" smtClean="0"/>
              <a:t>Example 1: Find the measures of variation for the data. 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Range: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Median: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Quartiles: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Interquartile Range: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715" y="1396623"/>
            <a:ext cx="1777285" cy="379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15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1: Find the measures of variation for the data. 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Range: 70-1 = 69 mph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Median: </a:t>
            </a:r>
            <a:r>
              <a:rPr lang="en-US" u="sng" dirty="0" smtClean="0"/>
              <a:t>30 + 25</a:t>
            </a:r>
            <a:r>
              <a:rPr lang="en-US" dirty="0" smtClean="0"/>
              <a:t>      = 27.5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Quartiles: Order the numbers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1         8         25           30         50          70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Interquartile Range: Q1 – Q3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50 – 8 = 42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99" y="1370864"/>
            <a:ext cx="1777285" cy="379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85250" y="3839581"/>
            <a:ext cx="179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Median: 27.5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457982" y="4169037"/>
            <a:ext cx="1" cy="3406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901246" y="4088408"/>
            <a:ext cx="1" cy="3406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218759" y="4088408"/>
            <a:ext cx="1" cy="3406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0228" y="3724596"/>
            <a:ext cx="59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1120" y="3749053"/>
            <a:ext cx="53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5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r>
              <a:rPr lang="en-US" dirty="0" smtClean="0"/>
              <a:t>Got it? Do this problem to find out. </a:t>
            </a:r>
          </a:p>
          <a:p>
            <a:pPr marL="514350" indent="-514350">
              <a:buAutoNum type="alphaLcPeriod"/>
            </a:pPr>
            <a:r>
              <a:rPr lang="en-US" dirty="0" smtClean="0"/>
              <a:t>Determine the measures of variation for the data: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64, 61, 67, 59, 60, 58, 57, 71, 56, 62</a:t>
            </a: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Range: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Median: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Quartiles: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Interquartile Range: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9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9" y="2"/>
            <a:ext cx="7886700" cy="1042228"/>
          </a:xfrm>
        </p:spPr>
        <p:txBody>
          <a:bodyPr>
            <a:normAutofit/>
          </a:bodyPr>
          <a:lstStyle/>
          <a:p>
            <a:r>
              <a:rPr lang="en-US" dirty="0" smtClean="0"/>
              <a:t>Lesson 3: 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5" y="875763"/>
            <a:ext cx="8760854" cy="5769736"/>
          </a:xfrm>
        </p:spPr>
        <p:txBody>
          <a:bodyPr>
            <a:normAutofit/>
          </a:bodyPr>
          <a:lstStyle/>
          <a:p>
            <a:r>
              <a:rPr lang="en-US" dirty="0" smtClean="0"/>
              <a:t>Got it? Do this problem to find out. </a:t>
            </a:r>
          </a:p>
          <a:p>
            <a:pPr marL="514350" indent="-514350">
              <a:buAutoNum type="alphaLcPeriod"/>
            </a:pPr>
            <a:r>
              <a:rPr lang="en-US" dirty="0" smtClean="0"/>
              <a:t>Determine the measures of variation for the data: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64, 61, 67, 59, 60, 58, 57, 71, 56, 62</a:t>
            </a: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Range: 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Median: 60.5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Quartiles: Q1: 58     Q3: 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Interquartile Range: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0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798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6:  Statistics  </vt:lpstr>
      <vt:lpstr>CCGPS Standards</vt:lpstr>
      <vt:lpstr>Mathematical Practices </vt:lpstr>
      <vt:lpstr>Lesson 3: Measures of Variation</vt:lpstr>
      <vt:lpstr>Lesson 3: Measures of Variation</vt:lpstr>
      <vt:lpstr>Lesson 3: Measures of Variation</vt:lpstr>
      <vt:lpstr>Lesson 3: Measures of Variation</vt:lpstr>
      <vt:lpstr>Lesson 3: Measures of Variation</vt:lpstr>
      <vt:lpstr>Lesson 3: Measures of Variation</vt:lpstr>
      <vt:lpstr>Lesson 3: Measures of Variation</vt:lpstr>
      <vt:lpstr>Lesson 3: Measures of Variation</vt:lpstr>
      <vt:lpstr>Lesson 3: Measures of Variation</vt:lpstr>
    </vt:vector>
  </TitlesOfParts>
  <Company>JCSS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 Statistics</dc:title>
  <dc:creator>Johnson, Paula</dc:creator>
  <cp:lastModifiedBy>Windows User</cp:lastModifiedBy>
  <cp:revision>14</cp:revision>
  <dcterms:created xsi:type="dcterms:W3CDTF">2014-03-20T19:07:43Z</dcterms:created>
  <dcterms:modified xsi:type="dcterms:W3CDTF">2015-03-19T14:18:12Z</dcterms:modified>
</cp:coreProperties>
</file>